
<file path=[Content_Types].xml><?xml version="1.0" encoding="utf-8"?>
<Types xmlns="http://schemas.openxmlformats.org/package/2006/content-types">
  <Default Extension="png" ContentType="image/png"/>
  <Default Extension="pdf" ContentType="application/pd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658FD9-837A-4FC5-B38D-33B170122454}" type="datetimeFigureOut">
              <a:rPr lang="tr-TR" smtClean="0"/>
              <a:t>27.04.2023</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16D378-A9B6-4A86-A4CD-1F5C53281DC5}" type="slidenum">
              <a:rPr lang="tr-TR" smtClean="0"/>
              <a:t>‹#›</a:t>
            </a:fld>
            <a:endParaRPr lang="tr-TR"/>
          </a:p>
        </p:txBody>
      </p:sp>
    </p:spTree>
    <p:extLst>
      <p:ext uri="{BB962C8B-B14F-4D97-AF65-F5344CB8AC3E}">
        <p14:creationId xmlns:p14="http://schemas.microsoft.com/office/powerpoint/2010/main" val="1743444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4B16D378-A9B6-4A86-A4CD-1F5C53281DC5}" type="slidenum">
              <a:rPr lang="tr-TR" smtClean="0"/>
              <a:t>44</a:t>
            </a:fld>
            <a:endParaRPr lang="tr-TR"/>
          </a:p>
        </p:txBody>
      </p:sp>
    </p:spTree>
    <p:extLst>
      <p:ext uri="{BB962C8B-B14F-4D97-AF65-F5344CB8AC3E}">
        <p14:creationId xmlns:p14="http://schemas.microsoft.com/office/powerpoint/2010/main" val="1404419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FA94C961-73D6-40BE-9D1B-D88140FE6DE5}" type="datetimeFigureOut">
              <a:rPr lang="tr-TR" smtClean="0"/>
              <a:t>27.04.2023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E0BFFD30-0657-4609-8E5A-17B6018A8272}" type="slidenum">
              <a:rPr lang="tr-TR" smtClean="0"/>
              <a:t>‹#›</a:t>
            </a:fld>
            <a:endParaRPr lang="tr-TR"/>
          </a:p>
        </p:txBody>
      </p:sp>
    </p:spTree>
    <p:extLst>
      <p:ext uri="{BB962C8B-B14F-4D97-AF65-F5344CB8AC3E}">
        <p14:creationId xmlns:p14="http://schemas.microsoft.com/office/powerpoint/2010/main" val="4126482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FA94C961-73D6-40BE-9D1B-D88140FE6DE5}" type="datetimeFigureOut">
              <a:rPr lang="tr-TR" smtClean="0"/>
              <a:t>27.04.2023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E0BFFD30-0657-4609-8E5A-17B6018A8272}" type="slidenum">
              <a:rPr lang="tr-TR" smtClean="0"/>
              <a:t>‹#›</a:t>
            </a:fld>
            <a:endParaRPr lang="tr-TR"/>
          </a:p>
        </p:txBody>
      </p:sp>
    </p:spTree>
    <p:extLst>
      <p:ext uri="{BB962C8B-B14F-4D97-AF65-F5344CB8AC3E}">
        <p14:creationId xmlns:p14="http://schemas.microsoft.com/office/powerpoint/2010/main" val="1727497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FA94C961-73D6-40BE-9D1B-D88140FE6DE5}" type="datetimeFigureOut">
              <a:rPr lang="tr-TR" smtClean="0"/>
              <a:t>27.04.2023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E0BFFD30-0657-4609-8E5A-17B6018A8272}" type="slidenum">
              <a:rPr lang="tr-TR" smtClean="0"/>
              <a:t>‹#›</a:t>
            </a:fld>
            <a:endParaRPr lang="tr-TR"/>
          </a:p>
        </p:txBody>
      </p:sp>
    </p:spTree>
    <p:extLst>
      <p:ext uri="{BB962C8B-B14F-4D97-AF65-F5344CB8AC3E}">
        <p14:creationId xmlns:p14="http://schemas.microsoft.com/office/powerpoint/2010/main" val="3943218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FA94C961-73D6-40BE-9D1B-D88140FE6DE5}" type="datetimeFigureOut">
              <a:rPr lang="tr-TR" smtClean="0"/>
              <a:t>27.04.2023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E0BFFD30-0657-4609-8E5A-17B6018A8272}" type="slidenum">
              <a:rPr lang="tr-TR" smtClean="0"/>
              <a:t>‹#›</a:t>
            </a:fld>
            <a:endParaRPr lang="tr-TR"/>
          </a:p>
        </p:txBody>
      </p:sp>
    </p:spTree>
    <p:extLst>
      <p:ext uri="{BB962C8B-B14F-4D97-AF65-F5344CB8AC3E}">
        <p14:creationId xmlns:p14="http://schemas.microsoft.com/office/powerpoint/2010/main" val="2354097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FA94C961-73D6-40BE-9D1B-D88140FE6DE5}" type="datetimeFigureOut">
              <a:rPr lang="tr-TR" smtClean="0"/>
              <a:t>27.04.2023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E0BFFD30-0657-4609-8E5A-17B6018A8272}" type="slidenum">
              <a:rPr lang="tr-TR" smtClean="0"/>
              <a:t>‹#›</a:t>
            </a:fld>
            <a:endParaRPr lang="tr-TR"/>
          </a:p>
        </p:txBody>
      </p:sp>
    </p:spTree>
    <p:extLst>
      <p:ext uri="{BB962C8B-B14F-4D97-AF65-F5344CB8AC3E}">
        <p14:creationId xmlns:p14="http://schemas.microsoft.com/office/powerpoint/2010/main" val="2022907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FA94C961-73D6-40BE-9D1B-D88140FE6DE5}" type="datetimeFigureOut">
              <a:rPr lang="tr-TR" smtClean="0"/>
              <a:t>27.04.2023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E0BFFD30-0657-4609-8E5A-17B6018A8272}" type="slidenum">
              <a:rPr lang="tr-TR" smtClean="0"/>
              <a:t>‹#›</a:t>
            </a:fld>
            <a:endParaRPr lang="tr-TR"/>
          </a:p>
        </p:txBody>
      </p:sp>
    </p:spTree>
    <p:extLst>
      <p:ext uri="{BB962C8B-B14F-4D97-AF65-F5344CB8AC3E}">
        <p14:creationId xmlns:p14="http://schemas.microsoft.com/office/powerpoint/2010/main" val="290662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FA94C961-73D6-40BE-9D1B-D88140FE6DE5}" type="datetimeFigureOut">
              <a:rPr lang="tr-TR" smtClean="0"/>
              <a:t>27.04.2023</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E0BFFD30-0657-4609-8E5A-17B6018A8272}" type="slidenum">
              <a:rPr lang="tr-TR" smtClean="0"/>
              <a:t>‹#›</a:t>
            </a:fld>
            <a:endParaRPr lang="tr-TR"/>
          </a:p>
        </p:txBody>
      </p:sp>
    </p:spTree>
    <p:extLst>
      <p:ext uri="{BB962C8B-B14F-4D97-AF65-F5344CB8AC3E}">
        <p14:creationId xmlns:p14="http://schemas.microsoft.com/office/powerpoint/2010/main" val="826085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FA94C961-73D6-40BE-9D1B-D88140FE6DE5}" type="datetimeFigureOut">
              <a:rPr lang="tr-TR" smtClean="0"/>
              <a:t>27.04.2023</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E0BFFD30-0657-4609-8E5A-17B6018A8272}" type="slidenum">
              <a:rPr lang="tr-TR" smtClean="0"/>
              <a:t>‹#›</a:t>
            </a:fld>
            <a:endParaRPr lang="tr-TR"/>
          </a:p>
        </p:txBody>
      </p:sp>
    </p:spTree>
    <p:extLst>
      <p:ext uri="{BB962C8B-B14F-4D97-AF65-F5344CB8AC3E}">
        <p14:creationId xmlns:p14="http://schemas.microsoft.com/office/powerpoint/2010/main" val="383809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FA94C961-73D6-40BE-9D1B-D88140FE6DE5}" type="datetimeFigureOut">
              <a:rPr lang="tr-TR" smtClean="0"/>
              <a:t>27.04.2023</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E0BFFD30-0657-4609-8E5A-17B6018A8272}" type="slidenum">
              <a:rPr lang="tr-TR" smtClean="0"/>
              <a:t>‹#›</a:t>
            </a:fld>
            <a:endParaRPr lang="tr-TR"/>
          </a:p>
        </p:txBody>
      </p:sp>
    </p:spTree>
    <p:extLst>
      <p:ext uri="{BB962C8B-B14F-4D97-AF65-F5344CB8AC3E}">
        <p14:creationId xmlns:p14="http://schemas.microsoft.com/office/powerpoint/2010/main" val="93792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FA94C961-73D6-40BE-9D1B-D88140FE6DE5}" type="datetimeFigureOut">
              <a:rPr lang="tr-TR" smtClean="0"/>
              <a:t>27.04.2023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E0BFFD30-0657-4609-8E5A-17B6018A8272}" type="slidenum">
              <a:rPr lang="tr-TR" smtClean="0"/>
              <a:t>‹#›</a:t>
            </a:fld>
            <a:endParaRPr lang="tr-TR"/>
          </a:p>
        </p:txBody>
      </p:sp>
    </p:spTree>
    <p:extLst>
      <p:ext uri="{BB962C8B-B14F-4D97-AF65-F5344CB8AC3E}">
        <p14:creationId xmlns:p14="http://schemas.microsoft.com/office/powerpoint/2010/main" val="2940657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FA94C961-73D6-40BE-9D1B-D88140FE6DE5}" type="datetimeFigureOut">
              <a:rPr lang="tr-TR" smtClean="0"/>
              <a:t>27.04.2023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E0BFFD30-0657-4609-8E5A-17B6018A8272}" type="slidenum">
              <a:rPr lang="tr-TR" smtClean="0"/>
              <a:t>‹#›</a:t>
            </a:fld>
            <a:endParaRPr lang="tr-TR"/>
          </a:p>
        </p:txBody>
      </p:sp>
    </p:spTree>
    <p:extLst>
      <p:ext uri="{BB962C8B-B14F-4D97-AF65-F5344CB8AC3E}">
        <p14:creationId xmlns:p14="http://schemas.microsoft.com/office/powerpoint/2010/main" val="2152563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94C961-73D6-40BE-9D1B-D88140FE6DE5}" type="datetimeFigureOut">
              <a:rPr lang="tr-TR" smtClean="0"/>
              <a:t>27.04.2023</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BFFD30-0657-4609-8E5A-17B6018A8272}" type="slidenum">
              <a:rPr lang="tr-TR" smtClean="0"/>
              <a:t>‹#›</a:t>
            </a:fld>
            <a:endParaRPr lang="tr-TR"/>
          </a:p>
        </p:txBody>
      </p:sp>
    </p:spTree>
    <p:extLst>
      <p:ext uri="{BB962C8B-B14F-4D97-AF65-F5344CB8AC3E}">
        <p14:creationId xmlns:p14="http://schemas.microsoft.com/office/powerpoint/2010/main" val="2075858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d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lstStyle/>
          <a:p>
            <a:r>
              <a:rPr lang="tr-TR" dirty="0" smtClean="0"/>
              <a:t>Mimari Tasarım</a:t>
            </a:r>
            <a:endParaRPr lang="tr-TR" dirty="0"/>
          </a:p>
        </p:txBody>
      </p:sp>
    </p:spTree>
    <p:extLst>
      <p:ext uri="{BB962C8B-B14F-4D97-AF65-F5344CB8AC3E}">
        <p14:creationId xmlns:p14="http://schemas.microsoft.com/office/powerpoint/2010/main" val="3453387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Mimari Modellerin Kullanımı</a:t>
            </a:r>
          </a:p>
        </p:txBody>
      </p:sp>
      <p:sp>
        <p:nvSpPr>
          <p:cNvPr id="3" name="Content Placeholder 2"/>
          <p:cNvSpPr>
            <a:spLocks noGrp="1"/>
          </p:cNvSpPr>
          <p:nvPr>
            <p:ph idx="1"/>
          </p:nvPr>
        </p:nvSpPr>
        <p:spPr>
          <a:xfrm>
            <a:off x="1981200" y="1432230"/>
            <a:ext cx="8229600" cy="4525963"/>
          </a:xfrm>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Sistem tasarımı hakkında tartışmayı kolaylaştırmanın bir yolu olarak</a:t>
            </a:r>
          </a:p>
          <a:p>
            <a:pPr marL="742950" lvl="1" indent="-285750" algn="just"/>
            <a:r>
              <a:rPr lang="tr-TR" dirty="0">
                <a:solidFill>
                  <a:srgbClr val="000000"/>
                </a:solidFill>
                <a:latin typeface="Times New Roman" panose="02020603050405020304" pitchFamily="18" charset="0"/>
              </a:rPr>
              <a:t>Bir sistemin üst düzey mimari görünümü, detaylarla dağınık olmadığı için sistem paydaşlarıyla iletişim ve proje planlaması için kullanışlıdır. Paydaşlar bununla ilişki kurabilir ve sistemin soyut bir görünümünü anlayabilir. Daha sonra ayrıntılı olarak karıştırılmadan sistemi bir bütün olarak tartışabilirler.</a:t>
            </a:r>
          </a:p>
          <a:p>
            <a:pPr algn="just">
              <a:buFont typeface="Arial" panose="020B0604020202020204" pitchFamily="34" charset="0"/>
              <a:buChar char="•"/>
            </a:pPr>
            <a:r>
              <a:rPr lang="tr-TR" dirty="0">
                <a:solidFill>
                  <a:srgbClr val="000000"/>
                </a:solidFill>
                <a:latin typeface="Times New Roman" panose="02020603050405020304" pitchFamily="18" charset="0"/>
              </a:rPr>
              <a:t>Tasarlanmış bir mimariyi belgelemenin bir yolu olarak</a:t>
            </a:r>
          </a:p>
          <a:p>
            <a:pPr marL="742950" lvl="1" indent="-285750" algn="just"/>
            <a:r>
              <a:rPr lang="tr-TR" dirty="0">
                <a:solidFill>
                  <a:srgbClr val="000000"/>
                </a:solidFill>
                <a:latin typeface="Times New Roman" panose="02020603050405020304" pitchFamily="18" charset="0"/>
              </a:rPr>
              <a:t>Buradaki amaç, bir sistemdeki farklı bileşenleri, arayüzlerini ve bağlantılarını gösteren eksiksiz bir sistem modeli üretmektir.</a:t>
            </a:r>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
        <p:nvSpPr>
          <p:cNvPr id="4" name="Slide Number Placeholder 3"/>
          <p:cNvSpPr>
            <a:spLocks noGrp="1"/>
          </p:cNvSpPr>
          <p:nvPr>
            <p:ph type="sldNum" sz="quarter" idx="12"/>
          </p:nvPr>
        </p:nvSpPr>
        <p:spPr/>
        <p:txBody>
          <a:bodyPr/>
          <a:lstStyle/>
          <a:p>
            <a:fld id="{EC33B370-F672-B743-B3AF-248A63C17270}" type="slidenum">
              <a:rPr lang="en-US" smtClean="0"/>
              <a:pPr/>
              <a:t>10</a:t>
            </a:fld>
            <a:endParaRPr lang="en-US"/>
          </a:p>
        </p:txBody>
      </p:sp>
    </p:spTree>
    <p:extLst>
      <p:ext uri="{BB962C8B-B14F-4D97-AF65-F5344CB8AC3E}">
        <p14:creationId xmlns:p14="http://schemas.microsoft.com/office/powerpoint/2010/main" val="3426485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Mimari Tasarım Kararları</a:t>
            </a:r>
          </a:p>
        </p:txBody>
      </p:sp>
      <p:sp>
        <p:nvSpPr>
          <p:cNvPr id="58371" name="Rectangle 3"/>
          <p:cNvSpPr>
            <a:spLocks noGrp="1" noChangeArrowheads="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Mimari tasarım </a:t>
            </a:r>
            <a:r>
              <a:rPr lang="en-US">
                <a:solidFill>
                  <a:srgbClr val="000000"/>
                </a:solidFill>
                <a:latin typeface="Times New Roman" panose="02020603050405020304" pitchFamily="18" charset="0"/>
              </a:rPr>
              <a:t>üretici</a:t>
            </a:r>
            <a:r>
              <a:rPr lang="tr-TR">
                <a:solidFill>
                  <a:srgbClr val="000000"/>
                </a:solidFill>
                <a:latin typeface="Times New Roman" panose="02020603050405020304" pitchFamily="18" charset="0"/>
              </a:rPr>
              <a:t> </a:t>
            </a:r>
            <a:r>
              <a:rPr lang="tr-TR" dirty="0">
                <a:solidFill>
                  <a:srgbClr val="000000"/>
                </a:solidFill>
                <a:latin typeface="Times New Roman" panose="02020603050405020304" pitchFamily="18" charset="0"/>
              </a:rPr>
              <a:t>bir süreçtir, bu nedenle süreç, geliştirilmekte olan sistemin türüne bağlı olarak farklılık gösterir.</a:t>
            </a:r>
          </a:p>
          <a:p>
            <a:pPr algn="just">
              <a:buFont typeface="Arial" panose="020B0604020202020204" pitchFamily="34" charset="0"/>
              <a:buChar char="•"/>
            </a:pPr>
            <a:r>
              <a:rPr lang="tr-TR" dirty="0">
                <a:solidFill>
                  <a:srgbClr val="000000"/>
                </a:solidFill>
                <a:latin typeface="Times New Roman" panose="02020603050405020304" pitchFamily="18" charset="0"/>
              </a:rPr>
              <a:t>Bununla birlikte, bir dizi ortak karar tüm tasarım süreçlerini kapsar ve bu kararlar sistemin işlevsel olmayan özelliklerini etkiler.</a:t>
            </a:r>
          </a:p>
        </p:txBody>
      </p:sp>
      <p:sp>
        <p:nvSpPr>
          <p:cNvPr id="4" name="Slide Number Placeholder 3"/>
          <p:cNvSpPr>
            <a:spLocks noGrp="1"/>
          </p:cNvSpPr>
          <p:nvPr>
            <p:ph type="sldNum" sz="quarter" idx="12"/>
          </p:nvPr>
        </p:nvSpPr>
        <p:spPr/>
        <p:txBody>
          <a:bodyPr/>
          <a:lstStyle/>
          <a:p>
            <a:fld id="{EC33B370-F672-B743-B3AF-248A63C17270}" type="slidenum">
              <a:rPr lang="en-US" smtClean="0"/>
              <a:pPr/>
              <a:t>11</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4040658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Mimari Tasarım Kararları</a:t>
            </a:r>
          </a:p>
        </p:txBody>
      </p:sp>
      <p:sp>
        <p:nvSpPr>
          <p:cNvPr id="59395" name="Rectangle 3"/>
          <p:cNvSpPr>
            <a:spLocks noGrp="1" noChangeArrowheads="1"/>
          </p:cNvSpPr>
          <p:nvPr>
            <p:ph idx="1"/>
          </p:nvPr>
        </p:nvSpPr>
        <p:spPr>
          <a:xfrm>
            <a:off x="1981200" y="1422503"/>
            <a:ext cx="8229600" cy="4525963"/>
          </a:xfrm>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Kullanılabilecek genel bir uygulama mimarisi var mı?</a:t>
            </a:r>
          </a:p>
          <a:p>
            <a:pPr algn="just">
              <a:buFont typeface="Arial" panose="020B0604020202020204" pitchFamily="34" charset="0"/>
              <a:buChar char="•"/>
            </a:pPr>
            <a:r>
              <a:rPr lang="tr-TR" dirty="0">
                <a:solidFill>
                  <a:srgbClr val="000000"/>
                </a:solidFill>
                <a:latin typeface="Times New Roman" panose="02020603050405020304" pitchFamily="18" charset="0"/>
              </a:rPr>
              <a:t>Sistem nasıl dağıtılacak?</a:t>
            </a:r>
          </a:p>
          <a:p>
            <a:pPr algn="just">
              <a:buFont typeface="Arial" panose="020B0604020202020204" pitchFamily="34" charset="0"/>
              <a:buChar char="•"/>
            </a:pPr>
            <a:r>
              <a:rPr lang="tr-TR" dirty="0">
                <a:solidFill>
                  <a:srgbClr val="000000"/>
                </a:solidFill>
                <a:latin typeface="Times New Roman" panose="02020603050405020304" pitchFamily="18" charset="0"/>
              </a:rPr>
              <a:t>Hangi mimari tarzlar uygundur?</a:t>
            </a:r>
          </a:p>
          <a:p>
            <a:pPr algn="just">
              <a:buFont typeface="Arial" panose="020B0604020202020204" pitchFamily="34" charset="0"/>
              <a:buChar char="•"/>
            </a:pPr>
            <a:r>
              <a:rPr lang="tr-TR" dirty="0">
                <a:solidFill>
                  <a:srgbClr val="000000"/>
                </a:solidFill>
                <a:latin typeface="Times New Roman" panose="02020603050405020304" pitchFamily="18" charset="0"/>
              </a:rPr>
              <a:t>Sistemi yapılandırmak için hangi yaklaşım kullanılacak?</a:t>
            </a:r>
          </a:p>
          <a:p>
            <a:pPr algn="just">
              <a:buFont typeface="Arial" panose="020B0604020202020204" pitchFamily="34" charset="0"/>
              <a:buChar char="•"/>
            </a:pPr>
            <a:r>
              <a:rPr lang="tr-TR" dirty="0">
                <a:solidFill>
                  <a:srgbClr val="000000"/>
                </a:solidFill>
                <a:latin typeface="Times New Roman" panose="02020603050405020304" pitchFamily="18" charset="0"/>
              </a:rPr>
              <a:t>Sistem modüllere nasıl ayrıştırılacak?</a:t>
            </a:r>
          </a:p>
          <a:p>
            <a:pPr algn="just">
              <a:buFont typeface="Arial" panose="020B0604020202020204" pitchFamily="34" charset="0"/>
              <a:buChar char="•"/>
            </a:pPr>
            <a:r>
              <a:rPr lang="tr-TR" dirty="0">
                <a:solidFill>
                  <a:srgbClr val="000000"/>
                </a:solidFill>
                <a:latin typeface="Times New Roman" panose="02020603050405020304" pitchFamily="18" charset="0"/>
              </a:rPr>
              <a:t>Hangi kontrol stratejisi kullanılmalıdır?</a:t>
            </a:r>
          </a:p>
          <a:p>
            <a:pPr algn="just">
              <a:buFont typeface="Arial" panose="020B0604020202020204" pitchFamily="34" charset="0"/>
              <a:buChar char="•"/>
            </a:pPr>
            <a:r>
              <a:rPr lang="tr-TR" dirty="0">
                <a:solidFill>
                  <a:srgbClr val="000000"/>
                </a:solidFill>
                <a:latin typeface="Times New Roman" panose="02020603050405020304" pitchFamily="18" charset="0"/>
              </a:rPr>
              <a:t>Mimari tasarım nasıl değerlendirilecek?</a:t>
            </a:r>
          </a:p>
          <a:p>
            <a:pPr algn="just">
              <a:buFont typeface="Arial" panose="020B0604020202020204" pitchFamily="34" charset="0"/>
              <a:buChar char="•"/>
            </a:pPr>
            <a:r>
              <a:rPr lang="tr-TR" dirty="0">
                <a:solidFill>
                  <a:srgbClr val="000000"/>
                </a:solidFill>
                <a:latin typeface="Times New Roman" panose="02020603050405020304" pitchFamily="18" charset="0"/>
              </a:rPr>
              <a:t>Mimari nasıl belgelenmelidir?</a:t>
            </a:r>
          </a:p>
        </p:txBody>
      </p:sp>
      <p:sp>
        <p:nvSpPr>
          <p:cNvPr id="4" name="Slide Number Placeholder 3"/>
          <p:cNvSpPr>
            <a:spLocks noGrp="1"/>
          </p:cNvSpPr>
          <p:nvPr>
            <p:ph type="sldNum" sz="quarter" idx="12"/>
          </p:nvPr>
        </p:nvSpPr>
        <p:spPr/>
        <p:txBody>
          <a:bodyPr/>
          <a:lstStyle/>
          <a:p>
            <a:fld id="{EC33B370-F672-B743-B3AF-248A63C17270}" type="slidenum">
              <a:rPr lang="en-US" smtClean="0"/>
              <a:pPr/>
              <a:t>12</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2450359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Mimari Yeniden Kullanım</a:t>
            </a:r>
          </a:p>
        </p:txBody>
      </p:sp>
      <p:sp>
        <p:nvSpPr>
          <p:cNvPr id="60419" name="Rectangle 3"/>
          <p:cNvSpPr>
            <a:spLocks noGrp="1" noChangeArrowheads="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Aynı etki alanındaki sistemler genellikle etki alanı kavramlarını yansıtan benzer mimarilere sahiptir.</a:t>
            </a:r>
          </a:p>
          <a:p>
            <a:pPr algn="just">
              <a:buFont typeface="Arial" panose="020B0604020202020204" pitchFamily="34" charset="0"/>
              <a:buChar char="•"/>
            </a:pPr>
            <a:r>
              <a:rPr lang="tr-TR" dirty="0">
                <a:solidFill>
                  <a:srgbClr val="000000"/>
                </a:solidFill>
                <a:latin typeface="Times New Roman" panose="02020603050405020304" pitchFamily="18" charset="0"/>
              </a:rPr>
              <a:t>Uygulama ürün serileri, belirli müşteri gereksinimlerini karşılayan varyantlara sahip bir çekirdek mimari etrafında oluşturulmuştur.</a:t>
            </a:r>
          </a:p>
          <a:p>
            <a:pPr algn="just">
              <a:buFont typeface="Arial" panose="020B0604020202020204" pitchFamily="34" charset="0"/>
              <a:buChar char="•"/>
            </a:pPr>
            <a:r>
              <a:rPr lang="tr-TR" dirty="0">
                <a:solidFill>
                  <a:srgbClr val="000000"/>
                </a:solidFill>
                <a:latin typeface="Times New Roman" panose="02020603050405020304" pitchFamily="18" charset="0"/>
              </a:rPr>
              <a:t>Bir sistemin mimarisi, birden fazla mimari desen veya "stil" etrafında tasarlanabilir.</a:t>
            </a:r>
          </a:p>
          <a:p>
            <a:pPr marL="742950" lvl="1" indent="-285750" algn="just"/>
            <a:r>
              <a:rPr lang="tr-TR" dirty="0">
                <a:solidFill>
                  <a:srgbClr val="000000"/>
                </a:solidFill>
                <a:latin typeface="Times New Roman" panose="02020603050405020304" pitchFamily="18" charset="0"/>
              </a:rPr>
              <a:t>Bunlar bir mimarinin özünü yakalar ve farklı şekillerde örneklenebilir.</a:t>
            </a:r>
          </a:p>
          <a:p>
            <a:pPr marL="742950" lvl="1" indent="-285750" algn="just"/>
            <a:r>
              <a:rPr lang="tr-TR" dirty="0">
                <a:solidFill>
                  <a:srgbClr val="000000"/>
                </a:solidFill>
                <a:latin typeface="Times New Roman" panose="02020603050405020304" pitchFamily="18" charset="0"/>
              </a:rPr>
              <a:t>Bu Bölümde daha sonra tartışılacaktır.</a:t>
            </a:r>
          </a:p>
        </p:txBody>
      </p:sp>
      <p:sp>
        <p:nvSpPr>
          <p:cNvPr id="4" name="Slide Number Placeholder 3"/>
          <p:cNvSpPr>
            <a:spLocks noGrp="1"/>
          </p:cNvSpPr>
          <p:nvPr>
            <p:ph type="sldNum" sz="quarter" idx="12"/>
          </p:nvPr>
        </p:nvSpPr>
        <p:spPr/>
        <p:txBody>
          <a:bodyPr/>
          <a:lstStyle/>
          <a:p>
            <a:fld id="{EC33B370-F672-B743-B3AF-248A63C17270}" type="slidenum">
              <a:rPr lang="en-US" smtClean="0"/>
              <a:pPr/>
              <a:t>13</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1116045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905000" y="306389"/>
            <a:ext cx="8305800" cy="917575"/>
          </a:xfrm>
        </p:spPr>
        <p:txBody>
          <a:bodyPr/>
          <a:lstStyle/>
          <a:p>
            <a:pPr algn="l"/>
            <a:r>
              <a:rPr lang="tr-TR" sz="3200" b="1" dirty="0">
                <a:solidFill>
                  <a:srgbClr val="000000"/>
                </a:solidFill>
                <a:latin typeface="Times New Roman" panose="02020603050405020304" pitchFamily="18" charset="0"/>
              </a:rPr>
              <a:t>Mimari ve Sistem Özellikleri</a:t>
            </a:r>
          </a:p>
        </p:txBody>
      </p:sp>
      <p:sp>
        <p:nvSpPr>
          <p:cNvPr id="50179" name="Rectangle 3"/>
          <p:cNvSpPr>
            <a:spLocks noGrp="1" noChangeArrowheads="1"/>
          </p:cNvSpPr>
          <p:nvPr>
            <p:ph idx="1"/>
          </p:nvPr>
        </p:nvSpPr>
        <p:spPr>
          <a:xfrm>
            <a:off x="2057400" y="1600201"/>
            <a:ext cx="8229600" cy="4130675"/>
          </a:xfrm>
        </p:spPr>
        <p:txBody>
          <a:bodyPr>
            <a:normAutofit fontScale="85000" lnSpcReduction="10000"/>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Verim</a:t>
            </a:r>
          </a:p>
          <a:p>
            <a:pPr marL="742950" lvl="1" indent="-285750" algn="just"/>
            <a:r>
              <a:rPr lang="tr-TR" b="0" i="0" noProof="0" dirty="0">
                <a:solidFill>
                  <a:srgbClr val="000000"/>
                </a:solidFill>
                <a:effectLst/>
                <a:latin typeface="Times New Roman" panose="02020603050405020304" pitchFamily="18" charset="0"/>
              </a:rPr>
              <a:t>Kritik işlemleri yerelleştirin ve iletişimi en aza indirin. </a:t>
            </a:r>
            <a:r>
              <a:rPr lang="en-US" b="0" i="0" noProof="0" dirty="0" err="1" smtClean="0">
                <a:solidFill>
                  <a:srgbClr val="000000"/>
                </a:solidFill>
                <a:effectLst/>
                <a:latin typeface="Times New Roman" panose="02020603050405020304" pitchFamily="18" charset="0"/>
              </a:rPr>
              <a:t>Az</a:t>
            </a:r>
            <a:r>
              <a:rPr lang="en-US" b="0" i="0" noProof="0" dirty="0" smtClean="0">
                <a:solidFill>
                  <a:srgbClr val="000000"/>
                </a:solidFill>
                <a:effectLst/>
                <a:latin typeface="Times New Roman" panose="02020603050405020304" pitchFamily="18" charset="0"/>
              </a:rPr>
              <a:t> </a:t>
            </a:r>
            <a:r>
              <a:rPr lang="en-US" b="0" i="0" noProof="0" dirty="0" err="1" smtClean="0">
                <a:solidFill>
                  <a:srgbClr val="000000"/>
                </a:solidFill>
                <a:effectLst/>
                <a:latin typeface="Times New Roman" panose="02020603050405020304" pitchFamily="18" charset="0"/>
              </a:rPr>
              <a:t>iş</a:t>
            </a:r>
            <a:r>
              <a:rPr lang="en-US" b="0" i="0" noProof="0" dirty="0" smtClean="0">
                <a:solidFill>
                  <a:srgbClr val="000000"/>
                </a:solidFill>
                <a:effectLst/>
                <a:latin typeface="Times New Roman" panose="02020603050405020304" pitchFamily="18" charset="0"/>
              </a:rPr>
              <a:t> </a:t>
            </a:r>
            <a:r>
              <a:rPr lang="en-US" b="0" i="0" noProof="0" dirty="0" err="1" smtClean="0">
                <a:solidFill>
                  <a:srgbClr val="000000"/>
                </a:solidFill>
                <a:effectLst/>
                <a:latin typeface="Times New Roman" panose="02020603050405020304" pitchFamily="18" charset="0"/>
              </a:rPr>
              <a:t>yapan</a:t>
            </a:r>
            <a:r>
              <a:rPr lang="en-US" b="0" i="0" noProof="0" dirty="0" smtClean="0">
                <a:solidFill>
                  <a:srgbClr val="000000"/>
                </a:solidFill>
                <a:effectLst/>
                <a:latin typeface="Times New Roman" panose="02020603050405020304" pitchFamily="18" charset="0"/>
              </a:rPr>
              <a:t> </a:t>
            </a:r>
            <a:r>
              <a:rPr lang="tr-TR" b="0" i="0" noProof="0" dirty="0" smtClean="0">
                <a:solidFill>
                  <a:srgbClr val="000000"/>
                </a:solidFill>
                <a:effectLst/>
                <a:latin typeface="Times New Roman" panose="02020603050405020304" pitchFamily="18" charset="0"/>
              </a:rPr>
              <a:t>bileşenler </a:t>
            </a:r>
            <a:r>
              <a:rPr lang="tr-TR" b="0" i="0" noProof="0" dirty="0">
                <a:solidFill>
                  <a:srgbClr val="000000"/>
                </a:solidFill>
                <a:effectLst/>
                <a:latin typeface="Times New Roman" panose="02020603050405020304" pitchFamily="18" charset="0"/>
              </a:rPr>
              <a:t>yerine büyük parçalar kullanın.</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Güvenlik</a:t>
            </a:r>
          </a:p>
          <a:p>
            <a:pPr marL="742950" lvl="1" indent="-285750" algn="just"/>
            <a:r>
              <a:rPr lang="tr-TR" b="0" i="0" noProof="0" dirty="0">
                <a:solidFill>
                  <a:srgbClr val="000000"/>
                </a:solidFill>
                <a:effectLst/>
                <a:latin typeface="Times New Roman" panose="02020603050405020304" pitchFamily="18" charset="0"/>
              </a:rPr>
              <a:t>İç katmanlarda kritik varlıklara sahip katmanlı bir mimari kullanın.</a:t>
            </a:r>
          </a:p>
          <a:p>
            <a:pPr algn="just">
              <a:buFont typeface="Arial" panose="020B0604020202020204" pitchFamily="34" charset="0"/>
              <a:buChar char="•"/>
            </a:pPr>
            <a:r>
              <a:rPr lang="tr-TR" b="0" i="0" noProof="0" dirty="0" smtClean="0">
                <a:solidFill>
                  <a:srgbClr val="000000"/>
                </a:solidFill>
                <a:effectLst/>
                <a:latin typeface="Times New Roman" panose="02020603050405020304" pitchFamily="18" charset="0"/>
              </a:rPr>
              <a:t>Emniyet</a:t>
            </a:r>
            <a:endParaRPr lang="tr-TR" b="0" i="0" noProof="0" dirty="0">
              <a:solidFill>
                <a:srgbClr val="000000"/>
              </a:solidFill>
              <a:effectLst/>
              <a:latin typeface="Times New Roman" panose="02020603050405020304" pitchFamily="18" charset="0"/>
            </a:endParaRPr>
          </a:p>
          <a:p>
            <a:pPr marL="742950" lvl="1" indent="-285750" algn="just"/>
            <a:r>
              <a:rPr lang="tr-TR" b="0" i="0" noProof="0" dirty="0">
                <a:solidFill>
                  <a:srgbClr val="000000"/>
                </a:solidFill>
                <a:effectLst/>
                <a:latin typeface="Times New Roman" panose="02020603050405020304" pitchFamily="18" charset="0"/>
              </a:rPr>
              <a:t>Az sayıda alt sistemde güvenlik açısından kritik özellikleri yerelleştirin.</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Kullanılabilirlik</a:t>
            </a:r>
          </a:p>
          <a:p>
            <a:pPr marL="742950" lvl="1" indent="-285750" algn="just"/>
            <a:r>
              <a:rPr lang="tr-TR" b="0" i="0" noProof="0" dirty="0">
                <a:solidFill>
                  <a:srgbClr val="000000"/>
                </a:solidFill>
                <a:effectLst/>
                <a:latin typeface="Times New Roman" panose="02020603050405020304" pitchFamily="18" charset="0"/>
              </a:rPr>
              <a:t>Hata toleransı için fazladan bileşenleri ve mekanizmaları dahil edin.</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Sürdürülebilirlik</a:t>
            </a:r>
          </a:p>
          <a:p>
            <a:pPr marL="742950" lvl="1" indent="-285750" algn="just"/>
            <a:r>
              <a:rPr lang="en-US" b="0" i="0" noProof="0" dirty="0" err="1" smtClean="0">
                <a:solidFill>
                  <a:srgbClr val="000000"/>
                </a:solidFill>
                <a:effectLst/>
                <a:latin typeface="Times New Roman" panose="02020603050405020304" pitchFamily="18" charset="0"/>
              </a:rPr>
              <a:t>Az</a:t>
            </a:r>
            <a:r>
              <a:rPr lang="en-US" b="0" i="0" noProof="0" dirty="0" smtClean="0">
                <a:solidFill>
                  <a:srgbClr val="000000"/>
                </a:solidFill>
                <a:effectLst/>
                <a:latin typeface="Times New Roman" panose="02020603050405020304" pitchFamily="18" charset="0"/>
              </a:rPr>
              <a:t> </a:t>
            </a:r>
            <a:r>
              <a:rPr lang="en-US" b="0" i="0" noProof="0" dirty="0" err="1" smtClean="0">
                <a:solidFill>
                  <a:srgbClr val="000000"/>
                </a:solidFill>
                <a:effectLst/>
                <a:latin typeface="Times New Roman" panose="02020603050405020304" pitchFamily="18" charset="0"/>
              </a:rPr>
              <a:t>iş</a:t>
            </a:r>
            <a:r>
              <a:rPr lang="en-US" b="0" i="0" noProof="0" dirty="0" smtClean="0">
                <a:solidFill>
                  <a:srgbClr val="000000"/>
                </a:solidFill>
                <a:effectLst/>
                <a:latin typeface="Times New Roman" panose="02020603050405020304" pitchFamily="18" charset="0"/>
              </a:rPr>
              <a:t> </a:t>
            </a:r>
            <a:r>
              <a:rPr lang="en-US" b="0" i="0" noProof="0" dirty="0" err="1" smtClean="0">
                <a:solidFill>
                  <a:srgbClr val="000000"/>
                </a:solidFill>
                <a:effectLst/>
                <a:latin typeface="Times New Roman" panose="02020603050405020304" pitchFamily="18" charset="0"/>
              </a:rPr>
              <a:t>yapan</a:t>
            </a:r>
            <a:r>
              <a:rPr lang="en-US" b="0" i="0" noProof="0" dirty="0" smtClean="0">
                <a:solidFill>
                  <a:srgbClr val="000000"/>
                </a:solidFill>
                <a:effectLst/>
                <a:latin typeface="Times New Roman" panose="02020603050405020304" pitchFamily="18" charset="0"/>
              </a:rPr>
              <a:t>, </a:t>
            </a:r>
            <a:r>
              <a:rPr lang="tr-TR" b="0" i="0" noProof="0" dirty="0" smtClean="0">
                <a:solidFill>
                  <a:srgbClr val="000000"/>
                </a:solidFill>
                <a:effectLst/>
                <a:latin typeface="Times New Roman" panose="02020603050405020304" pitchFamily="18" charset="0"/>
              </a:rPr>
              <a:t>değiştirilebilir </a:t>
            </a:r>
            <a:r>
              <a:rPr lang="tr-TR" b="0" i="0" noProof="0" dirty="0">
                <a:solidFill>
                  <a:srgbClr val="000000"/>
                </a:solidFill>
                <a:effectLst/>
                <a:latin typeface="Times New Roman" panose="02020603050405020304" pitchFamily="18" charset="0"/>
              </a:rPr>
              <a:t>bileşenler kullanın.</a:t>
            </a:r>
          </a:p>
        </p:txBody>
      </p:sp>
      <p:sp>
        <p:nvSpPr>
          <p:cNvPr id="4" name="Slide Number Placeholder 3"/>
          <p:cNvSpPr>
            <a:spLocks noGrp="1"/>
          </p:cNvSpPr>
          <p:nvPr>
            <p:ph type="sldNum" sz="quarter" idx="12"/>
          </p:nvPr>
        </p:nvSpPr>
        <p:spPr/>
        <p:txBody>
          <a:bodyPr/>
          <a:lstStyle/>
          <a:p>
            <a:fld id="{EC33B370-F672-B743-B3AF-248A63C17270}" type="slidenum">
              <a:rPr lang="en-US" smtClean="0"/>
              <a:pPr/>
              <a:t>14</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1278005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Mimari Görünümler</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Bir sistemin mimarisini tasarlarken ve belgelerken hangi görünümler veya perspektifler kullanışlıdır?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Mimari modelleri tanımlamak için hangi gösterimler kullanılmalıdır?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Her mimari model, sistemin yalnızca bir görünümünü veya perspektifini gösterir.</a:t>
            </a:r>
          </a:p>
          <a:p>
            <a:pPr marL="742950" lvl="1" indent="-285750" algn="just"/>
            <a:r>
              <a:rPr lang="tr-TR" b="0" i="0" noProof="0" dirty="0">
                <a:solidFill>
                  <a:srgbClr val="000000"/>
                </a:solidFill>
                <a:effectLst/>
                <a:latin typeface="Times New Roman" panose="02020603050405020304" pitchFamily="18" charset="0"/>
              </a:rPr>
              <a:t>Bir sistemin modüllere nasıl ayrıştırıldığını, çalışma zamanı süreçlerinin nasıl etkileşimde bulunduğunu veya sistem bileşenlerinin bir ağda dağıtıldığı farklı yolları gösterebilir. Hem tasarım hem de dokümantasyon için, genellikle yazılım mimarisinin birden çok görünümünü sunmanız gerekir.</a:t>
            </a:r>
          </a:p>
        </p:txBody>
      </p:sp>
      <p:sp>
        <p:nvSpPr>
          <p:cNvPr id="4" name="Slide Number Placeholder 3"/>
          <p:cNvSpPr>
            <a:spLocks noGrp="1"/>
          </p:cNvSpPr>
          <p:nvPr>
            <p:ph type="sldNum" sz="quarter" idx="12"/>
          </p:nvPr>
        </p:nvSpPr>
        <p:spPr/>
        <p:txBody>
          <a:bodyPr/>
          <a:lstStyle/>
          <a:p>
            <a:fld id="{EC33B370-F672-B743-B3AF-248A63C17270}" type="slidenum">
              <a:rPr lang="en-US" smtClean="0"/>
              <a:pPr/>
              <a:t>15</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1017842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Yazılım Mimarisinin 4 + 1 Görünüm Modeli</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Sistemdeki anahtar soyutlamaları nesneler veya nesne sınıfları olarak gösteren </a:t>
            </a:r>
            <a:r>
              <a:rPr lang="tr-TR" b="1" i="0" noProof="0" dirty="0">
                <a:solidFill>
                  <a:srgbClr val="000000"/>
                </a:solidFill>
                <a:effectLst/>
                <a:latin typeface="Times New Roman" panose="02020603050405020304" pitchFamily="18" charset="0"/>
              </a:rPr>
              <a:t>mantıksal bir görünüm</a:t>
            </a:r>
            <a:r>
              <a:rPr lang="tr-TR" b="0" i="0" noProof="0" dirty="0">
                <a:solidFill>
                  <a:srgbClr val="000000"/>
                </a:solidFill>
                <a:effectLst/>
                <a:latin typeface="Times New Roman" panose="02020603050405020304" pitchFamily="18" charset="0"/>
              </a:rPr>
              <a:t>.</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Çalışma zamanında sistemin etkileşimli işlemlerden nasıl oluştuğunu gösteren bir </a:t>
            </a:r>
            <a:r>
              <a:rPr lang="tr-TR" b="1" i="0" noProof="0" dirty="0">
                <a:solidFill>
                  <a:srgbClr val="000000"/>
                </a:solidFill>
                <a:effectLst/>
                <a:latin typeface="Times New Roman" panose="02020603050405020304" pitchFamily="18" charset="0"/>
              </a:rPr>
              <a:t>süreç görünümü</a:t>
            </a:r>
            <a:r>
              <a:rPr lang="tr-TR" b="0" i="0" noProof="0" dirty="0">
                <a:solidFill>
                  <a:srgbClr val="000000"/>
                </a:solidFill>
                <a:effectLst/>
                <a:latin typeface="Times New Roman" panose="02020603050405020304" pitchFamily="18" charset="0"/>
              </a:rPr>
              <a:t>.</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Yazılımın geliştirme için nasıl ayrıştırıldığını gösteren bir </a:t>
            </a:r>
            <a:r>
              <a:rPr lang="tr-TR" b="1" i="0" noProof="0" dirty="0">
                <a:solidFill>
                  <a:srgbClr val="000000"/>
                </a:solidFill>
                <a:effectLst/>
                <a:latin typeface="Times New Roman" panose="02020603050405020304" pitchFamily="18" charset="0"/>
              </a:rPr>
              <a:t>geliştirme görünümü</a:t>
            </a:r>
            <a:r>
              <a:rPr lang="tr-TR" b="0" i="0" noProof="0" dirty="0">
                <a:solidFill>
                  <a:srgbClr val="000000"/>
                </a:solidFill>
                <a:effectLst/>
                <a:latin typeface="Times New Roman" panose="02020603050405020304" pitchFamily="18" charset="0"/>
              </a:rPr>
              <a:t>.</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Sistem donanımını ve yazılım bileşenlerinin sistemdeki işlemciler arasında nasıl dağıtıldığını gösteren </a:t>
            </a:r>
            <a:r>
              <a:rPr lang="tr-TR" b="1" i="0" noProof="0" dirty="0">
                <a:solidFill>
                  <a:srgbClr val="000000"/>
                </a:solidFill>
                <a:effectLst/>
                <a:latin typeface="Times New Roman" panose="02020603050405020304" pitchFamily="18" charset="0"/>
              </a:rPr>
              <a:t>fiziksel bir görünüm</a:t>
            </a:r>
            <a:r>
              <a:rPr lang="tr-TR" b="0" i="0" noProof="0" dirty="0">
                <a:solidFill>
                  <a:srgbClr val="000000"/>
                </a:solidFill>
                <a:effectLst/>
                <a:latin typeface="Times New Roman" panose="02020603050405020304" pitchFamily="18" charset="0"/>
              </a:rPr>
              <a:t>.</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Kullanım senaryoları veya senaryoları ile ilgili (+1)</a:t>
            </a:r>
          </a:p>
        </p:txBody>
      </p:sp>
      <p:sp>
        <p:nvSpPr>
          <p:cNvPr id="4" name="Slide Number Placeholder 3"/>
          <p:cNvSpPr>
            <a:spLocks noGrp="1"/>
          </p:cNvSpPr>
          <p:nvPr>
            <p:ph type="sldNum" sz="quarter" idx="12"/>
          </p:nvPr>
        </p:nvSpPr>
        <p:spPr/>
        <p:txBody>
          <a:bodyPr/>
          <a:lstStyle/>
          <a:p>
            <a:fld id="{EC33B370-F672-B743-B3AF-248A63C17270}" type="slidenum">
              <a:rPr lang="en-US" smtClean="0"/>
              <a:pPr/>
              <a:t>16</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3604497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Mimari Desenler</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en-US" dirty="0" err="1">
                <a:solidFill>
                  <a:srgbClr val="000000"/>
                </a:solidFill>
                <a:latin typeface="Times New Roman" panose="02020603050405020304" pitchFamily="18" charset="0"/>
              </a:rPr>
              <a:t>Desenler</a:t>
            </a:r>
            <a:r>
              <a:rPr lang="en-US" dirty="0">
                <a:solidFill>
                  <a:srgbClr val="000000"/>
                </a:solidFill>
                <a:latin typeface="Times New Roman" panose="02020603050405020304" pitchFamily="18" charset="0"/>
              </a:rPr>
              <a:t>/</a:t>
            </a:r>
            <a:r>
              <a:rPr lang="en-US" dirty="0" err="1">
                <a:solidFill>
                  <a:srgbClr val="000000"/>
                </a:solidFill>
                <a:latin typeface="Times New Roman" panose="02020603050405020304" pitchFamily="18" charset="0"/>
              </a:rPr>
              <a:t>kalıplar</a:t>
            </a:r>
            <a:r>
              <a:rPr lang="tr-TR" dirty="0">
                <a:solidFill>
                  <a:srgbClr val="000000"/>
                </a:solidFill>
                <a:latin typeface="Times New Roman" panose="02020603050405020304" pitchFamily="18" charset="0"/>
              </a:rPr>
              <a:t>, bilgiyi temsil etmenin, paylaşmanın ve yeniden kullanmanın bir yoludur.</a:t>
            </a:r>
          </a:p>
          <a:p>
            <a:pPr algn="just">
              <a:buFont typeface="Arial" panose="020B0604020202020204" pitchFamily="34" charset="0"/>
              <a:buChar char="•"/>
            </a:pPr>
            <a:r>
              <a:rPr lang="tr-TR" dirty="0">
                <a:solidFill>
                  <a:srgbClr val="000000"/>
                </a:solidFill>
                <a:latin typeface="Times New Roman" panose="02020603050405020304" pitchFamily="18" charset="0"/>
              </a:rPr>
              <a:t>Mimari desen, farklı ortamlarda denenmiş ve test edilmiş, iyi tasarım uygulamasının stilize bir açıklamasıdır.</a:t>
            </a:r>
          </a:p>
          <a:p>
            <a:pPr algn="just">
              <a:buFont typeface="Arial" panose="020B0604020202020204" pitchFamily="34" charset="0"/>
              <a:buChar char="•"/>
            </a:pPr>
            <a:r>
              <a:rPr lang="tr-TR" dirty="0">
                <a:solidFill>
                  <a:srgbClr val="000000"/>
                </a:solidFill>
                <a:latin typeface="Times New Roman" panose="02020603050405020304" pitchFamily="18" charset="0"/>
              </a:rPr>
              <a:t>Desenler, ne zaman yararlı oldukları ve ne zaman yararlı olmadıkları hakkında bilgi içermelidir.</a:t>
            </a:r>
          </a:p>
          <a:p>
            <a:pPr algn="just">
              <a:buFont typeface="Arial" panose="020B0604020202020204" pitchFamily="34" charset="0"/>
              <a:buChar char="•"/>
            </a:pPr>
            <a:r>
              <a:rPr lang="tr-TR" dirty="0">
                <a:solidFill>
                  <a:srgbClr val="000000"/>
                </a:solidFill>
                <a:latin typeface="Times New Roman" panose="02020603050405020304" pitchFamily="18" charset="0"/>
              </a:rPr>
              <a:t>Desenler, tablo ve grafiksel açıklamalar kullanılarak gösterilebilir.</a:t>
            </a:r>
          </a:p>
        </p:txBody>
      </p:sp>
      <p:sp>
        <p:nvSpPr>
          <p:cNvPr id="4" name="Slide Number Placeholder 3"/>
          <p:cNvSpPr>
            <a:spLocks noGrp="1"/>
          </p:cNvSpPr>
          <p:nvPr>
            <p:ph type="sldNum" sz="quarter" idx="12"/>
          </p:nvPr>
        </p:nvSpPr>
        <p:spPr/>
        <p:txBody>
          <a:bodyPr/>
          <a:lstStyle/>
          <a:p>
            <a:fld id="{EC33B370-F672-B743-B3AF-248A63C17270}" type="slidenum">
              <a:rPr lang="en-US" smtClean="0"/>
              <a:pPr/>
              <a:t>17</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281443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Model-Görünüm-Denetleyici (MVC) </a:t>
            </a:r>
            <a:r>
              <a:rPr lang="en-US" sz="3200" dirty="0" err="1">
                <a:solidFill>
                  <a:srgbClr val="000000"/>
                </a:solidFill>
                <a:latin typeface="Times New Roman" panose="02020603050405020304" pitchFamily="18" charset="0"/>
              </a:rPr>
              <a:t>Deseni</a:t>
            </a:r>
            <a:endParaRPr lang="tr-TR" sz="3200" b="1" dirty="0">
              <a:solidFill>
                <a:srgbClr val="000000"/>
              </a:solidFill>
              <a:latin typeface="Times New Roman" panose="02020603050405020304" pitchFamily="18" charset="0"/>
            </a:endParaRPr>
          </a:p>
        </p:txBody>
      </p:sp>
      <p:graphicFrame>
        <p:nvGraphicFramePr>
          <p:cNvPr id="4" name="Content Placeholder 3"/>
          <p:cNvGraphicFramePr>
            <a:graphicFrameLocks noGrp="1"/>
          </p:cNvGraphicFramePr>
          <p:nvPr>
            <p:ph idx="1"/>
            <p:extLst/>
          </p:nvPr>
        </p:nvGraphicFramePr>
        <p:xfrm>
          <a:off x="1524000" y="1485928"/>
          <a:ext cx="9144000" cy="5309134"/>
        </p:xfrm>
        <a:graphic>
          <a:graphicData uri="http://schemas.openxmlformats.org/drawingml/2006/table">
            <a:tbl>
              <a:tblPr firstRow="1" bandRow="1">
                <a:tableStyleId>{5C22544A-7EE6-4342-B048-85BDC9FD1C3A}</a:tableStyleId>
              </a:tblPr>
              <a:tblGrid>
                <a:gridCol w="1614791">
                  <a:extLst>
                    <a:ext uri="{9D8B030D-6E8A-4147-A177-3AD203B41FA5}">
                      <a16:colId xmlns:a16="http://schemas.microsoft.com/office/drawing/2014/main" val="20000"/>
                    </a:ext>
                  </a:extLst>
                </a:gridCol>
                <a:gridCol w="7529209">
                  <a:extLst>
                    <a:ext uri="{9D8B030D-6E8A-4147-A177-3AD203B41FA5}">
                      <a16:colId xmlns:a16="http://schemas.microsoft.com/office/drawing/2014/main" val="20001"/>
                    </a:ext>
                  </a:extLst>
                </a:gridCol>
              </a:tblGrid>
              <a:tr h="462814">
                <a:tc>
                  <a:txBody>
                    <a:bodyPr/>
                    <a:lstStyle/>
                    <a:p>
                      <a:r>
                        <a:rPr lang="tr-TR" b="1" noProof="0" dirty="0" smtClean="0">
                          <a:effectLst/>
                        </a:rPr>
                        <a:t>İsi</a:t>
                      </a:r>
                      <a:r>
                        <a:rPr lang="en-US" b="1" noProof="0" dirty="0" smtClean="0">
                          <a:effectLst/>
                        </a:rPr>
                        <a:t>m</a:t>
                      </a:r>
                      <a:endParaRPr lang="tr-TR" noProof="0" dirty="0"/>
                    </a:p>
                  </a:txBody>
                  <a:tcPr anchor="ctr"/>
                </a:tc>
                <a:tc>
                  <a:txBody>
                    <a:bodyPr/>
                    <a:lstStyle/>
                    <a:p>
                      <a:r>
                        <a:rPr lang="tr-TR" b="1" noProof="0">
                          <a:effectLst/>
                        </a:rPr>
                        <a:t>MVC (Model-Görünüm-Denetleyici)</a:t>
                      </a:r>
                      <a:endParaRPr lang="tr-TR" noProof="0"/>
                    </a:p>
                  </a:txBody>
                  <a:tcPr anchor="ctr"/>
                </a:tc>
                <a:extLst>
                  <a:ext uri="{0D108BD9-81ED-4DB2-BD59-A6C34878D82A}">
                    <a16:rowId xmlns:a16="http://schemas.microsoft.com/office/drawing/2014/main" val="10000"/>
                  </a:ext>
                </a:extLst>
              </a:tr>
              <a:tr h="1673902">
                <a:tc>
                  <a:txBody>
                    <a:bodyPr/>
                    <a:lstStyle/>
                    <a:p>
                      <a:r>
                        <a:rPr lang="tr-TR" b="1" noProof="0" dirty="0">
                          <a:effectLst/>
                        </a:rPr>
                        <a:t>Açıklama</a:t>
                      </a:r>
                      <a:endParaRPr lang="tr-TR" noProof="0" dirty="0"/>
                    </a:p>
                  </a:txBody>
                  <a:tcPr anchor="ctr"/>
                </a:tc>
                <a:tc>
                  <a:txBody>
                    <a:bodyPr/>
                    <a:lstStyle/>
                    <a:p>
                      <a:r>
                        <a:rPr lang="tr-TR" noProof="0" dirty="0">
                          <a:effectLst/>
                        </a:rPr>
                        <a:t>Sunumu ve etkileşimi sistem verilerinden ayırır. Sistem, birbiriyle etkileşime giren üç mantıksal bileşene göre yapılandırılmıştır. Model bileşeni, sistem verilerini ve bu verilerle ilgili işlemleri yönetir. </a:t>
                      </a:r>
                      <a:r>
                        <a:rPr lang="tr-TR" noProof="0" dirty="0" err="1">
                          <a:effectLst/>
                        </a:rPr>
                        <a:t>View</a:t>
                      </a:r>
                      <a:r>
                        <a:rPr lang="tr-TR" noProof="0" dirty="0">
                          <a:effectLst/>
                        </a:rPr>
                        <a:t> bileşeni, verilerin kullanıcıya nasıl sunulacağını tanımlar ve yönetir. Denetleyici bileşeni, kullanıcı etkileşimini (ör. Tuşlara basma, fare tıklamaları vb.) </a:t>
                      </a:r>
                      <a:r>
                        <a:rPr lang="en-US" noProof="0" dirty="0" smtClean="0">
                          <a:effectLst/>
                        </a:rPr>
                        <a:t>y</a:t>
                      </a:r>
                      <a:r>
                        <a:rPr lang="tr-TR" noProof="0" dirty="0" smtClean="0">
                          <a:effectLst/>
                        </a:rPr>
                        <a:t>önetir </a:t>
                      </a:r>
                      <a:r>
                        <a:rPr lang="tr-TR" noProof="0" dirty="0">
                          <a:effectLst/>
                        </a:rPr>
                        <a:t>ve bu etkileşimleri Görünüm ve Model'e aktarır. Şekil 6.3'e bakın.</a:t>
                      </a:r>
                      <a:endParaRPr lang="tr-TR" noProof="0" dirty="0"/>
                    </a:p>
                  </a:txBody>
                  <a:tcPr anchor="ctr"/>
                </a:tc>
                <a:extLst>
                  <a:ext uri="{0D108BD9-81ED-4DB2-BD59-A6C34878D82A}">
                    <a16:rowId xmlns:a16="http://schemas.microsoft.com/office/drawing/2014/main" val="10001"/>
                  </a:ext>
                </a:extLst>
              </a:tr>
              <a:tr h="602114">
                <a:tc>
                  <a:txBody>
                    <a:bodyPr/>
                    <a:lstStyle/>
                    <a:p>
                      <a:r>
                        <a:rPr lang="tr-TR" b="1" noProof="0">
                          <a:effectLst/>
                        </a:rPr>
                        <a:t>Misal</a:t>
                      </a:r>
                      <a:endParaRPr lang="tr-TR" noProof="0"/>
                    </a:p>
                  </a:txBody>
                  <a:tcPr anchor="ctr"/>
                </a:tc>
                <a:tc>
                  <a:txBody>
                    <a:bodyPr/>
                    <a:lstStyle/>
                    <a:p>
                      <a:r>
                        <a:rPr lang="tr-TR" noProof="0" dirty="0">
                          <a:effectLst/>
                        </a:rPr>
                        <a:t>Şekil 6.4, MVC modeli kullanılarak düzenlenen web tabanlı bir uygulama sisteminin mimarisini göstermektedir.</a:t>
                      </a:r>
                      <a:endParaRPr lang="tr-TR" noProof="0" dirty="0"/>
                    </a:p>
                  </a:txBody>
                  <a:tcPr anchor="ctr"/>
                </a:tc>
                <a:extLst>
                  <a:ext uri="{0D108BD9-81ED-4DB2-BD59-A6C34878D82A}">
                    <a16:rowId xmlns:a16="http://schemas.microsoft.com/office/drawing/2014/main" val="10002"/>
                  </a:ext>
                </a:extLst>
              </a:tr>
              <a:tr h="860163">
                <a:tc>
                  <a:txBody>
                    <a:bodyPr/>
                    <a:lstStyle/>
                    <a:p>
                      <a:r>
                        <a:rPr lang="tr-TR" b="1" noProof="0">
                          <a:effectLst/>
                        </a:rPr>
                        <a:t>Kullanıldığında</a:t>
                      </a:r>
                      <a:endParaRPr lang="tr-TR" noProof="0"/>
                    </a:p>
                  </a:txBody>
                  <a:tcPr anchor="ctr"/>
                </a:tc>
                <a:tc>
                  <a:txBody>
                    <a:bodyPr/>
                    <a:lstStyle/>
                    <a:p>
                      <a:r>
                        <a:rPr lang="tr-TR" noProof="0">
                          <a:effectLst/>
                        </a:rPr>
                        <a:t>Verileri görüntülemenin ve bunlarla etkileşim kurmanın birden fazla yolu olduğunda kullanılır. Ayrıca, verilerin etkileşimi ve sunumu için gelecekteki gereksinimler bilinmediğinde de kullanılır.</a:t>
                      </a:r>
                      <a:endParaRPr lang="tr-TR" noProof="0"/>
                    </a:p>
                  </a:txBody>
                  <a:tcPr anchor="ctr"/>
                </a:tc>
                <a:extLst>
                  <a:ext uri="{0D108BD9-81ED-4DB2-BD59-A6C34878D82A}">
                    <a16:rowId xmlns:a16="http://schemas.microsoft.com/office/drawing/2014/main" val="10003"/>
                  </a:ext>
                </a:extLst>
              </a:tr>
              <a:tr h="860163">
                <a:tc>
                  <a:txBody>
                    <a:bodyPr/>
                    <a:lstStyle/>
                    <a:p>
                      <a:r>
                        <a:rPr lang="tr-TR" b="1" noProof="0">
                          <a:effectLst/>
                        </a:rPr>
                        <a:t>Avantajlar</a:t>
                      </a:r>
                      <a:endParaRPr lang="tr-TR" noProof="0"/>
                    </a:p>
                  </a:txBody>
                  <a:tcPr anchor="ctr"/>
                </a:tc>
                <a:tc>
                  <a:txBody>
                    <a:bodyPr/>
                    <a:lstStyle/>
                    <a:p>
                      <a:r>
                        <a:rPr lang="tr-TR" noProof="0">
                          <a:effectLst/>
                        </a:rPr>
                        <a:t>Verinin temsilinden bağımsız olarak değişmesine izin verir ve bunun tersi de geçerlidir. Hepsinde gösterilen tek bir sunumda yapılan değişikliklerle aynı verilerin farklı şekillerde sunumunu destekler.</a:t>
                      </a:r>
                      <a:endParaRPr lang="tr-TR" noProof="0"/>
                    </a:p>
                  </a:txBody>
                  <a:tcPr anchor="ctr"/>
                </a:tc>
                <a:extLst>
                  <a:ext uri="{0D108BD9-81ED-4DB2-BD59-A6C34878D82A}">
                    <a16:rowId xmlns:a16="http://schemas.microsoft.com/office/drawing/2014/main" val="10004"/>
                  </a:ext>
                </a:extLst>
              </a:tr>
              <a:tr h="484901">
                <a:tc>
                  <a:txBody>
                    <a:bodyPr/>
                    <a:lstStyle/>
                    <a:p>
                      <a:r>
                        <a:rPr lang="tr-TR" b="1" noProof="0">
                          <a:effectLst/>
                        </a:rPr>
                        <a:t>Dezavantajları</a:t>
                      </a:r>
                      <a:endParaRPr lang="tr-TR" noProof="0"/>
                    </a:p>
                  </a:txBody>
                  <a:tcPr anchor="ctr"/>
                </a:tc>
                <a:tc>
                  <a:txBody>
                    <a:bodyPr/>
                    <a:lstStyle/>
                    <a:p>
                      <a:r>
                        <a:rPr lang="tr-TR" noProof="0" dirty="0">
                          <a:effectLst/>
                        </a:rPr>
                        <a:t>Veri modeli ve etkileşimler basit olduğunda ek kod ve kod karmaşıklığı içerebilir.</a:t>
                      </a:r>
                      <a:endParaRPr lang="tr-TR" noProof="0" dirty="0"/>
                    </a:p>
                  </a:txBody>
                  <a:tcPr anchor="ct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a:xfrm>
            <a:off x="8077200" y="6525611"/>
            <a:ext cx="2133600" cy="365125"/>
          </a:xfrm>
        </p:spPr>
        <p:txBody>
          <a:bodyPr/>
          <a:lstStyle/>
          <a:p>
            <a:fld id="{EC33B370-F672-B743-B3AF-248A63C17270}" type="slidenum">
              <a:rPr lang="en-US" smtClean="0"/>
              <a:pPr/>
              <a:t>18</a:t>
            </a:fld>
            <a:endParaRPr lang="en-US" dirty="0"/>
          </a:p>
        </p:txBody>
      </p:sp>
      <p:sp>
        <p:nvSpPr>
          <p:cNvPr id="6" name="Footer Placeholder 5"/>
          <p:cNvSpPr>
            <a:spLocks noGrp="1"/>
          </p:cNvSpPr>
          <p:nvPr>
            <p:ph type="ftr" sz="quarter" idx="11"/>
          </p:nvPr>
        </p:nvSpPr>
        <p:spPr>
          <a:xfrm>
            <a:off x="4648200" y="6492876"/>
            <a:ext cx="2895600" cy="365125"/>
          </a:xfrm>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4060873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5342" y="274638"/>
            <a:ext cx="7942992" cy="1143000"/>
          </a:xfrm>
        </p:spPr>
        <p:txBody>
          <a:bodyPr/>
          <a:lstStyle/>
          <a:p>
            <a:pPr algn="l"/>
            <a:r>
              <a:rPr lang="en-US" sz="3200" b="1" dirty="0">
                <a:solidFill>
                  <a:srgbClr val="000000"/>
                </a:solidFill>
                <a:latin typeface="Times New Roman" panose="02020603050405020304" pitchFamily="18" charset="0"/>
              </a:rPr>
              <a:t>Model-</a:t>
            </a:r>
            <a:r>
              <a:rPr lang="en-US" sz="3200" b="1" dirty="0" err="1">
                <a:solidFill>
                  <a:srgbClr val="000000"/>
                </a:solidFill>
                <a:latin typeface="Times New Roman" panose="02020603050405020304" pitchFamily="18" charset="0"/>
              </a:rPr>
              <a:t>Görünüm</a:t>
            </a:r>
            <a:r>
              <a:rPr lang="en-US" sz="3200" b="1" dirty="0">
                <a:solidFill>
                  <a:srgbClr val="000000"/>
                </a:solidFill>
                <a:latin typeface="Times New Roman" panose="02020603050405020304" pitchFamily="18" charset="0"/>
              </a:rPr>
              <a:t>-</a:t>
            </a:r>
            <a:r>
              <a:rPr lang="en-US" sz="3200" b="1" dirty="0" err="1">
                <a:solidFill>
                  <a:srgbClr val="000000"/>
                </a:solidFill>
                <a:latin typeface="Times New Roman" panose="02020603050405020304" pitchFamily="18" charset="0"/>
              </a:rPr>
              <a:t>Denetleyici</a:t>
            </a:r>
            <a:r>
              <a:rPr lang="tr-TR" sz="3200" b="1" dirty="0">
                <a:solidFill>
                  <a:srgbClr val="000000"/>
                </a:solidFill>
                <a:latin typeface="Times New Roman" panose="02020603050405020304" pitchFamily="18" charset="0"/>
              </a:rPr>
              <a:t> </a:t>
            </a:r>
            <a:r>
              <a:rPr lang="tr-TR" sz="3200" dirty="0">
                <a:solidFill>
                  <a:srgbClr val="000000"/>
                </a:solidFill>
                <a:latin typeface="Times New Roman" panose="02020603050405020304" pitchFamily="18" charset="0"/>
              </a:rPr>
              <a:t>O</a:t>
            </a:r>
            <a:r>
              <a:rPr lang="tr-TR" sz="3200" b="1" dirty="0">
                <a:solidFill>
                  <a:srgbClr val="000000"/>
                </a:solidFill>
                <a:latin typeface="Times New Roman" panose="02020603050405020304" pitchFamily="18" charset="0"/>
              </a:rPr>
              <a:t>rganizasyonu</a:t>
            </a:r>
          </a:p>
        </p:txBody>
      </p:sp>
      <p:sp>
        <p:nvSpPr>
          <p:cNvPr id="4" name="Slide Number Placeholder 3"/>
          <p:cNvSpPr>
            <a:spLocks noGrp="1"/>
          </p:cNvSpPr>
          <p:nvPr>
            <p:ph type="sldNum" sz="quarter" idx="12"/>
          </p:nvPr>
        </p:nvSpPr>
        <p:spPr/>
        <p:txBody>
          <a:bodyPr/>
          <a:lstStyle/>
          <a:p>
            <a:fld id="{EC33B370-F672-B743-B3AF-248A63C17270}" type="slidenum">
              <a:rPr lang="en-US" smtClean="0"/>
              <a:pPr/>
              <a:t>19</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pic>
        <p:nvPicPr>
          <p:cNvPr id="6" name="Resim 5"/>
          <p:cNvPicPr>
            <a:picLocks noChangeAspect="1"/>
          </p:cNvPicPr>
          <p:nvPr/>
        </p:nvPicPr>
        <p:blipFill>
          <a:blip r:embed="rId2"/>
          <a:stretch>
            <a:fillRect/>
          </a:stretch>
        </p:blipFill>
        <p:spPr>
          <a:xfrm>
            <a:off x="2309812" y="1314449"/>
            <a:ext cx="7572375" cy="4829175"/>
          </a:xfrm>
          <a:prstGeom prst="rect">
            <a:avLst/>
          </a:prstGeom>
        </p:spPr>
      </p:pic>
    </p:spTree>
    <p:extLst>
      <p:ext uri="{BB962C8B-B14F-4D97-AF65-F5344CB8AC3E}">
        <p14:creationId xmlns:p14="http://schemas.microsoft.com/office/powerpoint/2010/main" val="3144094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Ders </a:t>
            </a:r>
            <a:r>
              <a:rPr lang="tr-TR" sz="3200" b="1" dirty="0" smtClean="0">
                <a:solidFill>
                  <a:srgbClr val="000000"/>
                </a:solidFill>
                <a:latin typeface="Times New Roman" panose="02020603050405020304" pitchFamily="18" charset="0"/>
              </a:rPr>
              <a:t>7’de İşlenecek </a:t>
            </a:r>
            <a:r>
              <a:rPr lang="tr-TR" sz="3200" dirty="0">
                <a:solidFill>
                  <a:srgbClr val="000000"/>
                </a:solidFill>
                <a:latin typeface="Times New Roman" panose="02020603050405020304" pitchFamily="18" charset="0"/>
              </a:rPr>
              <a:t>K</a:t>
            </a:r>
            <a:r>
              <a:rPr lang="tr-TR" sz="3200" b="1" dirty="0">
                <a:solidFill>
                  <a:srgbClr val="000000"/>
                </a:solidFill>
                <a:latin typeface="Times New Roman" panose="02020603050405020304" pitchFamily="18" charset="0"/>
              </a:rPr>
              <a:t>onular</a:t>
            </a:r>
          </a:p>
        </p:txBody>
      </p:sp>
      <p:sp>
        <p:nvSpPr>
          <p:cNvPr id="3" name="Content Placeholder 2"/>
          <p:cNvSpPr>
            <a:spLocks noGrp="1"/>
          </p:cNvSpPr>
          <p:nvPr>
            <p:ph idx="1"/>
          </p:nvPr>
        </p:nvSpPr>
        <p:spPr/>
        <p:txBody>
          <a:bodyPr/>
          <a:lstStyle/>
          <a:p>
            <a:pPr algn="l">
              <a:buFont typeface="Arial" panose="020B0604020202020204" pitchFamily="34" charset="0"/>
              <a:buChar char="•"/>
            </a:pPr>
            <a:r>
              <a:rPr lang="tr-TR" dirty="0">
                <a:solidFill>
                  <a:srgbClr val="000000"/>
                </a:solidFill>
                <a:latin typeface="Times New Roman" panose="02020603050405020304" pitchFamily="18" charset="0"/>
              </a:rPr>
              <a:t>Mimari tasarım kararları</a:t>
            </a:r>
          </a:p>
          <a:p>
            <a:pPr algn="l">
              <a:buFont typeface="Arial" panose="020B0604020202020204" pitchFamily="34" charset="0"/>
              <a:buChar char="•"/>
            </a:pPr>
            <a:r>
              <a:rPr lang="tr-TR" dirty="0">
                <a:solidFill>
                  <a:srgbClr val="000000"/>
                </a:solidFill>
                <a:latin typeface="Times New Roman" panose="02020603050405020304" pitchFamily="18" charset="0"/>
              </a:rPr>
              <a:t>Mimari görünümler</a:t>
            </a:r>
          </a:p>
          <a:p>
            <a:pPr algn="l">
              <a:buFont typeface="Arial" panose="020B0604020202020204" pitchFamily="34" charset="0"/>
              <a:buChar char="•"/>
            </a:pPr>
            <a:r>
              <a:rPr lang="tr-TR" dirty="0">
                <a:solidFill>
                  <a:srgbClr val="000000"/>
                </a:solidFill>
                <a:latin typeface="Times New Roman" panose="02020603050405020304" pitchFamily="18" charset="0"/>
              </a:rPr>
              <a:t>Mimari desenler</a:t>
            </a:r>
          </a:p>
          <a:p>
            <a:pPr algn="l">
              <a:buFont typeface="Arial" panose="020B0604020202020204" pitchFamily="34" charset="0"/>
              <a:buChar char="•"/>
            </a:pPr>
            <a:r>
              <a:rPr lang="tr-TR" dirty="0">
                <a:solidFill>
                  <a:srgbClr val="000000"/>
                </a:solidFill>
                <a:latin typeface="Times New Roman" panose="02020603050405020304" pitchFamily="18" charset="0"/>
              </a:rPr>
              <a:t>Uygulama mimarileri</a:t>
            </a:r>
          </a:p>
        </p:txBody>
      </p:sp>
      <p:sp>
        <p:nvSpPr>
          <p:cNvPr id="4" name="Slide Number Placeholder 3"/>
          <p:cNvSpPr>
            <a:spLocks noGrp="1"/>
          </p:cNvSpPr>
          <p:nvPr>
            <p:ph type="sldNum" sz="quarter" idx="12"/>
          </p:nvPr>
        </p:nvSpPr>
        <p:spPr/>
        <p:txBody>
          <a:bodyPr/>
          <a:lstStyle/>
          <a:p>
            <a:fld id="{EC33B370-F672-B743-B3AF-248A63C17270}" type="slidenum">
              <a:rPr lang="en-US" smtClean="0"/>
              <a:pPr/>
              <a:t>2</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355355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200" b="1" dirty="0">
                <a:solidFill>
                  <a:srgbClr val="000000"/>
                </a:solidFill>
                <a:latin typeface="Times New Roman" panose="02020603050405020304" pitchFamily="18" charset="0"/>
              </a:rPr>
              <a:t>MGD(</a:t>
            </a:r>
            <a:r>
              <a:rPr lang="tr-TR" sz="3200" b="1" dirty="0">
                <a:solidFill>
                  <a:srgbClr val="000000"/>
                </a:solidFill>
                <a:latin typeface="Times New Roman" panose="02020603050405020304" pitchFamily="18" charset="0"/>
              </a:rPr>
              <a:t>MVC</a:t>
            </a:r>
            <a:r>
              <a:rPr lang="en-US" sz="3200" b="1" dirty="0">
                <a:solidFill>
                  <a:srgbClr val="000000"/>
                </a:solidFill>
                <a:latin typeface="Times New Roman" panose="02020603050405020304" pitchFamily="18" charset="0"/>
              </a:rPr>
              <a:t>)</a:t>
            </a:r>
            <a:r>
              <a:rPr lang="tr-TR" sz="3200" b="1" dirty="0">
                <a:solidFill>
                  <a:srgbClr val="000000"/>
                </a:solidFill>
                <a:latin typeface="Times New Roman" panose="02020603050405020304" pitchFamily="18" charset="0"/>
              </a:rPr>
              <a:t> Modelini Kullanan Web Uygulaması Mimarisi</a:t>
            </a:r>
          </a:p>
        </p:txBody>
      </p:sp>
      <p:sp>
        <p:nvSpPr>
          <p:cNvPr id="4" name="Slide Number Placeholder 3"/>
          <p:cNvSpPr>
            <a:spLocks noGrp="1"/>
          </p:cNvSpPr>
          <p:nvPr>
            <p:ph type="sldNum" sz="quarter" idx="12"/>
          </p:nvPr>
        </p:nvSpPr>
        <p:spPr/>
        <p:txBody>
          <a:bodyPr/>
          <a:lstStyle/>
          <a:p>
            <a:fld id="{EC33B370-F672-B743-B3AF-248A63C17270}" type="slidenum">
              <a:rPr lang="en-US" smtClean="0"/>
              <a:pPr/>
              <a:t>20</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pic>
        <p:nvPicPr>
          <p:cNvPr id="6" name="Resim 5"/>
          <p:cNvPicPr>
            <a:picLocks noChangeAspect="1"/>
          </p:cNvPicPr>
          <p:nvPr/>
        </p:nvPicPr>
        <p:blipFill>
          <a:blip r:embed="rId2"/>
          <a:stretch>
            <a:fillRect/>
          </a:stretch>
        </p:blipFill>
        <p:spPr>
          <a:xfrm>
            <a:off x="3005137" y="1200150"/>
            <a:ext cx="5723769" cy="4914901"/>
          </a:xfrm>
          <a:prstGeom prst="rect">
            <a:avLst/>
          </a:prstGeom>
        </p:spPr>
      </p:pic>
    </p:spTree>
    <p:extLst>
      <p:ext uri="{BB962C8B-B14F-4D97-AF65-F5344CB8AC3E}">
        <p14:creationId xmlns:p14="http://schemas.microsoft.com/office/powerpoint/2010/main" val="2675437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noFill/>
          <a:ln/>
        </p:spPr>
        <p:txBody>
          <a:bodyPr vert="horz" lIns="90487" tIns="44450" rIns="90487" bIns="44450" rtlCol="0" anchor="ctr">
            <a:normAutofit/>
          </a:bodyPr>
          <a:lstStyle/>
          <a:p>
            <a:pPr algn="l"/>
            <a:r>
              <a:rPr lang="tr-TR" sz="3200" b="1" dirty="0">
                <a:solidFill>
                  <a:srgbClr val="000000"/>
                </a:solidFill>
                <a:latin typeface="Times New Roman" panose="02020603050405020304" pitchFamily="18" charset="0"/>
              </a:rPr>
              <a:t>Katmanlı Mimari</a:t>
            </a:r>
          </a:p>
        </p:txBody>
      </p:sp>
      <p:sp>
        <p:nvSpPr>
          <p:cNvPr id="19459" name="Rectangle 3"/>
          <p:cNvSpPr>
            <a:spLocks noGrp="1" noChangeArrowheads="1"/>
          </p:cNvSpPr>
          <p:nvPr>
            <p:ph idx="1"/>
          </p:nvPr>
        </p:nvSpPr>
        <p:spPr>
          <a:noFill/>
          <a:ln/>
        </p:spPr>
        <p:txBody>
          <a:bodyPr vert="horz" lIns="90487" tIns="44450" rIns="90487" bIns="44450" rtlCol="0">
            <a:normAutofit/>
          </a:bodyPr>
          <a:lstStyle/>
          <a:p>
            <a:pPr algn="just">
              <a:buFont typeface="Arial" panose="020B0604020202020204" pitchFamily="34" charset="0"/>
              <a:buChar char="•"/>
            </a:pPr>
            <a:r>
              <a:rPr lang="tr-TR" dirty="0">
                <a:solidFill>
                  <a:srgbClr val="000000"/>
                </a:solidFill>
                <a:latin typeface="Times New Roman" panose="02020603050405020304" pitchFamily="18" charset="0"/>
              </a:rPr>
              <a:t>Alt sistemlerin arayüzünü modellemek için kullanılır.</a:t>
            </a:r>
          </a:p>
          <a:p>
            <a:pPr algn="just">
              <a:buFont typeface="Arial" panose="020B0604020202020204" pitchFamily="34" charset="0"/>
              <a:buChar char="•"/>
            </a:pPr>
            <a:r>
              <a:rPr lang="tr-TR" dirty="0">
                <a:solidFill>
                  <a:srgbClr val="000000"/>
                </a:solidFill>
                <a:latin typeface="Times New Roman" panose="02020603050405020304" pitchFamily="18" charset="0"/>
              </a:rPr>
              <a:t>Sistemi, her biri bir dizi hizmet sağlayan bir dizi katman (veya soyut makineler) halinde düzenler.</a:t>
            </a:r>
          </a:p>
          <a:p>
            <a:pPr algn="just">
              <a:buFont typeface="Arial" panose="020B0604020202020204" pitchFamily="34" charset="0"/>
              <a:buChar char="•"/>
            </a:pPr>
            <a:r>
              <a:rPr lang="tr-TR" dirty="0">
                <a:solidFill>
                  <a:srgbClr val="000000"/>
                </a:solidFill>
                <a:latin typeface="Times New Roman" panose="02020603050405020304" pitchFamily="18" charset="0"/>
              </a:rPr>
              <a:t>Alt sistemlerin farklı katmanlardaki artımlı gelişimini destekler. Bir katman arayüzü değiştiğinde, yalnızca bitişik katman etkilenir.</a:t>
            </a:r>
          </a:p>
          <a:p>
            <a:pPr algn="just">
              <a:buFont typeface="Arial" panose="020B0604020202020204" pitchFamily="34" charset="0"/>
              <a:buChar char="•"/>
            </a:pPr>
            <a:r>
              <a:rPr lang="tr-TR" dirty="0">
                <a:solidFill>
                  <a:srgbClr val="000000"/>
                </a:solidFill>
                <a:latin typeface="Times New Roman" panose="02020603050405020304" pitchFamily="18" charset="0"/>
              </a:rPr>
              <a:t>Ancak, sistemleri bu şekilde yapılandırmak için genellikle yapaydır.</a:t>
            </a:r>
          </a:p>
        </p:txBody>
      </p:sp>
      <p:sp>
        <p:nvSpPr>
          <p:cNvPr id="4" name="Slide Number Placeholder 3"/>
          <p:cNvSpPr>
            <a:spLocks noGrp="1"/>
          </p:cNvSpPr>
          <p:nvPr>
            <p:ph type="sldNum" sz="quarter" idx="12"/>
          </p:nvPr>
        </p:nvSpPr>
        <p:spPr/>
        <p:txBody>
          <a:bodyPr/>
          <a:lstStyle/>
          <a:p>
            <a:fld id="{EC33B370-F672-B743-B3AF-248A63C17270}" type="slidenum">
              <a:rPr lang="en-US" smtClean="0"/>
              <a:pPr/>
              <a:t>21</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393145047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3575"/>
          </a:xfrm>
        </p:spPr>
        <p:txBody>
          <a:bodyPr/>
          <a:lstStyle/>
          <a:p>
            <a:pPr algn="l"/>
            <a:r>
              <a:rPr lang="tr-TR" sz="3200" b="1" dirty="0">
                <a:solidFill>
                  <a:srgbClr val="000000"/>
                </a:solidFill>
                <a:latin typeface="Times New Roman" panose="02020603050405020304" pitchFamily="18" charset="0"/>
              </a:rPr>
              <a:t>Katmanlı Mimari Desen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159601"/>
              </p:ext>
            </p:extLst>
          </p:nvPr>
        </p:nvGraphicFramePr>
        <p:xfrm>
          <a:off x="1524000" y="1134272"/>
          <a:ext cx="9144000" cy="5505444"/>
        </p:xfrm>
        <a:graphic>
          <a:graphicData uri="http://schemas.openxmlformats.org/drawingml/2006/table">
            <a:tbl>
              <a:tblPr firstRow="1" bandRow="1">
                <a:tableStyleId>{5C22544A-7EE6-4342-B048-85BDC9FD1C3A}</a:tableStyleId>
              </a:tblPr>
              <a:tblGrid>
                <a:gridCol w="1653702">
                  <a:extLst>
                    <a:ext uri="{9D8B030D-6E8A-4147-A177-3AD203B41FA5}">
                      <a16:colId xmlns:a16="http://schemas.microsoft.com/office/drawing/2014/main" val="20000"/>
                    </a:ext>
                  </a:extLst>
                </a:gridCol>
                <a:gridCol w="7490298">
                  <a:extLst>
                    <a:ext uri="{9D8B030D-6E8A-4147-A177-3AD203B41FA5}">
                      <a16:colId xmlns:a16="http://schemas.microsoft.com/office/drawing/2014/main" val="20001"/>
                    </a:ext>
                  </a:extLst>
                </a:gridCol>
              </a:tblGrid>
              <a:tr h="384804">
                <a:tc>
                  <a:txBody>
                    <a:bodyPr/>
                    <a:lstStyle/>
                    <a:p>
                      <a:r>
                        <a:rPr lang="tr-TR" b="1" noProof="0" dirty="0" smtClean="0">
                          <a:effectLst/>
                        </a:rPr>
                        <a:t>İsim</a:t>
                      </a:r>
                      <a:endParaRPr lang="tr-TR" noProof="0" dirty="0"/>
                    </a:p>
                  </a:txBody>
                  <a:tcPr anchor="ctr"/>
                </a:tc>
                <a:tc>
                  <a:txBody>
                    <a:bodyPr/>
                    <a:lstStyle/>
                    <a:p>
                      <a:r>
                        <a:rPr lang="tr-TR" b="1" noProof="0">
                          <a:effectLst/>
                        </a:rPr>
                        <a:t>Katmanlı mimari</a:t>
                      </a:r>
                      <a:endParaRPr lang="tr-TR" noProof="0"/>
                    </a:p>
                  </a:txBody>
                  <a:tcPr anchor="ctr"/>
                </a:tc>
                <a:extLst>
                  <a:ext uri="{0D108BD9-81ED-4DB2-BD59-A6C34878D82A}">
                    <a16:rowId xmlns:a16="http://schemas.microsoft.com/office/drawing/2014/main" val="10000"/>
                  </a:ext>
                </a:extLst>
              </a:tr>
              <a:tr h="885577">
                <a:tc>
                  <a:txBody>
                    <a:bodyPr/>
                    <a:lstStyle/>
                    <a:p>
                      <a:r>
                        <a:rPr lang="tr-TR" b="1" noProof="0" dirty="0">
                          <a:effectLst/>
                        </a:rPr>
                        <a:t>Açıklama</a:t>
                      </a:r>
                      <a:endParaRPr lang="tr-TR" noProof="0" dirty="0"/>
                    </a:p>
                  </a:txBody>
                  <a:tcPr anchor="ctr"/>
                </a:tc>
                <a:tc>
                  <a:txBody>
                    <a:bodyPr/>
                    <a:lstStyle/>
                    <a:p>
                      <a:r>
                        <a:rPr lang="tr-TR" noProof="0">
                          <a:effectLst/>
                        </a:rPr>
                        <a:t>Sistemi, her katmanla ilişkili ilgili işlevselliğe sahip katmanlar halinde düzenler. Bir katman, üstündeki katmana hizmetler sağlar, böylece en alt düzey katmanlar, sistem genelinde kullanılması muhtemel temel hizmetleri temsil eder. Şekil 6.6'ya bakın.</a:t>
                      </a:r>
                      <a:endParaRPr lang="tr-TR" noProof="0"/>
                    </a:p>
                  </a:txBody>
                  <a:tcPr anchor="ctr"/>
                </a:tc>
                <a:extLst>
                  <a:ext uri="{0D108BD9-81ED-4DB2-BD59-A6C34878D82A}">
                    <a16:rowId xmlns:a16="http://schemas.microsoft.com/office/drawing/2014/main" val="10001"/>
                  </a:ext>
                </a:extLst>
              </a:tr>
              <a:tr h="442788">
                <a:tc>
                  <a:txBody>
                    <a:bodyPr/>
                    <a:lstStyle/>
                    <a:p>
                      <a:r>
                        <a:rPr lang="tr-TR" b="1" noProof="0">
                          <a:effectLst/>
                        </a:rPr>
                        <a:t>Misal</a:t>
                      </a:r>
                      <a:endParaRPr lang="tr-TR" noProof="0"/>
                    </a:p>
                  </a:txBody>
                  <a:tcPr anchor="ctr"/>
                </a:tc>
                <a:tc>
                  <a:txBody>
                    <a:bodyPr/>
                    <a:lstStyle/>
                    <a:p>
                      <a:r>
                        <a:rPr lang="tr-TR" noProof="0">
                          <a:effectLst/>
                        </a:rPr>
                        <a:t>Şekil 6.7'de gösterildiği gibi, farklı kütüphanelerde tutulan telif hakkı belgelerini paylaşmak için bir sistemin katmanlı modeli.</a:t>
                      </a:r>
                      <a:endParaRPr lang="tr-TR" noProof="0"/>
                    </a:p>
                  </a:txBody>
                  <a:tcPr anchor="ctr"/>
                </a:tc>
                <a:extLst>
                  <a:ext uri="{0D108BD9-81ED-4DB2-BD59-A6C34878D82A}">
                    <a16:rowId xmlns:a16="http://schemas.microsoft.com/office/drawing/2014/main" val="10002"/>
                  </a:ext>
                </a:extLst>
              </a:tr>
              <a:tr h="885577">
                <a:tc>
                  <a:txBody>
                    <a:bodyPr/>
                    <a:lstStyle/>
                    <a:p>
                      <a:r>
                        <a:rPr lang="tr-TR" b="1" noProof="0">
                          <a:effectLst/>
                        </a:rPr>
                        <a:t>Kullanıldığında</a:t>
                      </a:r>
                      <a:endParaRPr lang="tr-TR" noProof="0"/>
                    </a:p>
                  </a:txBody>
                  <a:tcPr anchor="ctr"/>
                </a:tc>
                <a:tc>
                  <a:txBody>
                    <a:bodyPr/>
                    <a:lstStyle/>
                    <a:p>
                      <a:r>
                        <a:rPr lang="tr-TR" noProof="0">
                          <a:effectLst/>
                        </a:rPr>
                        <a:t>Mevcut sistemlerin üzerine yeni tesisler inşa ederken kullanılır; geliştirme, her takımın bir işlevsellik katmanından sorumlu olduğu birkaç ekibe yayıldığında; çok seviyeli güvenlik için bir gereksinim olduğunda.</a:t>
                      </a:r>
                      <a:endParaRPr lang="tr-TR" noProof="0"/>
                    </a:p>
                  </a:txBody>
                  <a:tcPr anchor="ctr"/>
                </a:tc>
                <a:extLst>
                  <a:ext uri="{0D108BD9-81ED-4DB2-BD59-A6C34878D82A}">
                    <a16:rowId xmlns:a16="http://schemas.microsoft.com/office/drawing/2014/main" val="10003"/>
                  </a:ext>
                </a:extLst>
              </a:tr>
              <a:tr h="885577">
                <a:tc>
                  <a:txBody>
                    <a:bodyPr/>
                    <a:lstStyle/>
                    <a:p>
                      <a:r>
                        <a:rPr lang="tr-TR" b="1" noProof="0">
                          <a:effectLst/>
                        </a:rPr>
                        <a:t>Avantajlar</a:t>
                      </a:r>
                      <a:endParaRPr lang="tr-TR" noProof="0"/>
                    </a:p>
                  </a:txBody>
                  <a:tcPr anchor="ctr"/>
                </a:tc>
                <a:tc>
                  <a:txBody>
                    <a:bodyPr/>
                    <a:lstStyle/>
                    <a:p>
                      <a:r>
                        <a:rPr lang="tr-TR" noProof="0">
                          <a:effectLst/>
                        </a:rPr>
                        <a:t>Arayüz korunduğu sürece tüm katmanların değiştirilmesine izin verir. Sistemin güvenilirliğini arttırmak için her bir katmanda yedek tesisler (örn. Kimlik doğrulama) sağlanabilir.</a:t>
                      </a:r>
                      <a:endParaRPr lang="tr-TR" noProof="0"/>
                    </a:p>
                  </a:txBody>
                  <a:tcPr anchor="ctr"/>
                </a:tc>
                <a:extLst>
                  <a:ext uri="{0D108BD9-81ED-4DB2-BD59-A6C34878D82A}">
                    <a16:rowId xmlns:a16="http://schemas.microsoft.com/office/drawing/2014/main" val="10004"/>
                  </a:ext>
                </a:extLst>
              </a:tr>
              <a:tr h="1328364">
                <a:tc>
                  <a:txBody>
                    <a:bodyPr/>
                    <a:lstStyle/>
                    <a:p>
                      <a:r>
                        <a:rPr lang="tr-TR" b="1" noProof="0">
                          <a:effectLst/>
                        </a:rPr>
                        <a:t>Dezavantajları</a:t>
                      </a:r>
                      <a:endParaRPr lang="tr-TR" noProof="0"/>
                    </a:p>
                  </a:txBody>
                  <a:tcPr anchor="ctr"/>
                </a:tc>
                <a:tc>
                  <a:txBody>
                    <a:bodyPr/>
                    <a:lstStyle/>
                    <a:p>
                      <a:r>
                        <a:rPr lang="tr-TR" noProof="0" dirty="0">
                          <a:effectLst/>
                        </a:rPr>
                        <a:t>Uygulamada, katmanlar arasında temiz bir ayrım sağlamak genellikle zordur ve yüksek düzeyli bir katmanın, hemen altındaki katman yerine doğrudan alt düzey katmanlarla etkileşime girmesi gerekebilir. Performans, her katmanda işlenirken bir hizmet talebinin birden çok düzeyde yorumlanması nedeniyle bir sorun olabilir.</a:t>
                      </a:r>
                      <a:endParaRPr lang="tr-TR" noProof="0" dirty="0"/>
                    </a:p>
                  </a:txBody>
                  <a:tcPr anchor="ct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a:xfrm>
            <a:off x="8077200" y="6538913"/>
            <a:ext cx="2133600" cy="365125"/>
          </a:xfrm>
        </p:spPr>
        <p:txBody>
          <a:bodyPr/>
          <a:lstStyle/>
          <a:p>
            <a:fld id="{EC33B370-F672-B743-B3AF-248A63C17270}" type="slidenum">
              <a:rPr lang="en-US" smtClean="0"/>
              <a:pPr/>
              <a:t>22</a:t>
            </a:fld>
            <a:endParaRPr lang="en-US" dirty="0"/>
          </a:p>
        </p:txBody>
      </p:sp>
      <p:sp>
        <p:nvSpPr>
          <p:cNvPr id="6" name="Footer Placeholder 5"/>
          <p:cNvSpPr>
            <a:spLocks noGrp="1"/>
          </p:cNvSpPr>
          <p:nvPr>
            <p:ph type="ftr" sz="quarter" idx="11"/>
          </p:nvPr>
        </p:nvSpPr>
        <p:spPr>
          <a:xfrm>
            <a:off x="4648200" y="6543101"/>
            <a:ext cx="2895600" cy="365125"/>
          </a:xfrm>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3211492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Genel Bir Katmanlı Mimari</a:t>
            </a:r>
          </a:p>
        </p:txBody>
      </p:sp>
      <p:sp>
        <p:nvSpPr>
          <p:cNvPr id="5" name="Slide Number Placeholder 4"/>
          <p:cNvSpPr>
            <a:spLocks noGrp="1"/>
          </p:cNvSpPr>
          <p:nvPr>
            <p:ph type="sldNum" sz="quarter" idx="12"/>
          </p:nvPr>
        </p:nvSpPr>
        <p:spPr/>
        <p:txBody>
          <a:bodyPr/>
          <a:lstStyle/>
          <a:p>
            <a:fld id="{EC33B370-F672-B743-B3AF-248A63C17270}" type="slidenum">
              <a:rPr lang="en-US" smtClean="0"/>
              <a:pPr/>
              <a:t>23</a:t>
            </a:fld>
            <a:endParaRPr lang="en-US"/>
          </a:p>
        </p:txBody>
      </p:sp>
      <p:sp>
        <p:nvSpPr>
          <p:cNvPr id="6" name="Footer Placeholder 5"/>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pic>
        <p:nvPicPr>
          <p:cNvPr id="8" name="Resim 7"/>
          <p:cNvPicPr>
            <a:picLocks noChangeAspect="1"/>
          </p:cNvPicPr>
          <p:nvPr/>
        </p:nvPicPr>
        <p:blipFill>
          <a:blip r:embed="rId2"/>
          <a:stretch>
            <a:fillRect/>
          </a:stretch>
        </p:blipFill>
        <p:spPr>
          <a:xfrm>
            <a:off x="2576512" y="1279525"/>
            <a:ext cx="7038975" cy="5076825"/>
          </a:xfrm>
          <a:prstGeom prst="rect">
            <a:avLst/>
          </a:prstGeom>
        </p:spPr>
      </p:pic>
    </p:spTree>
    <p:extLst>
      <p:ext uri="{BB962C8B-B14F-4D97-AF65-F5344CB8AC3E}">
        <p14:creationId xmlns:p14="http://schemas.microsoft.com/office/powerpoint/2010/main" val="2882362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smtClean="0">
                <a:solidFill>
                  <a:srgbClr val="000000"/>
                </a:solidFill>
                <a:latin typeface="Times New Roman" panose="02020603050405020304" pitchFamily="18" charset="0"/>
              </a:rPr>
              <a:t>E-öğren </a:t>
            </a:r>
            <a:r>
              <a:rPr lang="en-US" sz="3200" b="1" dirty="0" err="1" smtClean="0">
                <a:solidFill>
                  <a:srgbClr val="000000"/>
                </a:solidFill>
                <a:latin typeface="Times New Roman" panose="02020603050405020304" pitchFamily="18" charset="0"/>
              </a:rPr>
              <a:t>Sisteminin</a:t>
            </a:r>
            <a:r>
              <a:rPr lang="tr-TR" sz="3200" b="1" dirty="0" smtClean="0">
                <a:solidFill>
                  <a:srgbClr val="000000"/>
                </a:solidFill>
                <a:latin typeface="Times New Roman" panose="02020603050405020304" pitchFamily="18" charset="0"/>
              </a:rPr>
              <a:t> </a:t>
            </a:r>
            <a:r>
              <a:rPr lang="tr-TR" sz="3200" b="1" dirty="0">
                <a:solidFill>
                  <a:srgbClr val="000000"/>
                </a:solidFill>
                <a:latin typeface="Times New Roman" panose="02020603050405020304" pitchFamily="18" charset="0"/>
              </a:rPr>
              <a:t>Mimarisi</a:t>
            </a:r>
          </a:p>
        </p:txBody>
      </p:sp>
      <p:sp>
        <p:nvSpPr>
          <p:cNvPr id="5" name="Slide Number Placeholder 4"/>
          <p:cNvSpPr>
            <a:spLocks noGrp="1"/>
          </p:cNvSpPr>
          <p:nvPr>
            <p:ph type="sldNum" sz="quarter" idx="12"/>
          </p:nvPr>
        </p:nvSpPr>
        <p:spPr/>
        <p:txBody>
          <a:bodyPr/>
          <a:lstStyle/>
          <a:p>
            <a:fld id="{EC33B370-F672-B743-B3AF-248A63C17270}" type="slidenum">
              <a:rPr lang="en-US" smtClean="0"/>
              <a:pPr/>
              <a:t>24</a:t>
            </a:fld>
            <a:endParaRPr lang="en-US"/>
          </a:p>
        </p:txBody>
      </p:sp>
      <p:sp>
        <p:nvSpPr>
          <p:cNvPr id="6" name="Footer Placeholder 5"/>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pic>
        <p:nvPicPr>
          <p:cNvPr id="8" name="Resim 7"/>
          <p:cNvPicPr>
            <a:picLocks noChangeAspect="1"/>
          </p:cNvPicPr>
          <p:nvPr/>
        </p:nvPicPr>
        <p:blipFill>
          <a:blip r:embed="rId2"/>
          <a:stretch>
            <a:fillRect/>
          </a:stretch>
        </p:blipFill>
        <p:spPr>
          <a:xfrm>
            <a:off x="3062287" y="1295401"/>
            <a:ext cx="5277663" cy="4948238"/>
          </a:xfrm>
          <a:prstGeom prst="rect">
            <a:avLst/>
          </a:prstGeom>
        </p:spPr>
      </p:pic>
    </p:spTree>
    <p:extLst>
      <p:ext uri="{BB962C8B-B14F-4D97-AF65-F5344CB8AC3E}">
        <p14:creationId xmlns:p14="http://schemas.microsoft.com/office/powerpoint/2010/main" val="1131878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Bölüm 1’in Anahtar Noktaları</a:t>
            </a:r>
          </a:p>
        </p:txBody>
      </p:sp>
      <p:sp>
        <p:nvSpPr>
          <p:cNvPr id="3" name="Content Placeholder 2"/>
          <p:cNvSpPr>
            <a:spLocks noGrp="1"/>
          </p:cNvSpPr>
          <p:nvPr>
            <p:ph idx="1"/>
          </p:nvPr>
        </p:nvSpPr>
        <p:spPr>
          <a:xfrm>
            <a:off x="1981200" y="1546161"/>
            <a:ext cx="8229600" cy="4525963"/>
          </a:xfrm>
        </p:spPr>
        <p:txBody>
          <a:bodyPr>
            <a:normAutofit fontScale="92500" lnSpcReduction="20000"/>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Bir yazılım mimarisi, bir yazılım sisteminin nasıl organize edildiğinin bir açıklamasıdır.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Mimari tasarım kararları, uygulama türü, sistemin dağılımı, kullanılacak mimari tarzlar hakkındaki kararları içerir.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Mimariler, kavramsal bir görünüm, mantıksal bir görünüm, bir süreç görünümü ve bir geliştirme görünümü gibi birkaç farklı perspektif veya bakış açısıyla belgelenebilir.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Mimari modeller, genel sistem mimarileri hakkındaki bilgileri yeniden kullanmanın bir yoludur. Mimariyi tanımlar, ne zaman kullanılabileceğini açıklar ve avantajlarını ve dezavantajlarını açıklarlar.</a:t>
            </a:r>
          </a:p>
        </p:txBody>
      </p:sp>
      <p:sp>
        <p:nvSpPr>
          <p:cNvPr id="4" name="Footer Placeholder 3"/>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
        <p:nvSpPr>
          <p:cNvPr id="5" name="Slide Number Placeholder 4"/>
          <p:cNvSpPr>
            <a:spLocks noGrp="1"/>
          </p:cNvSpPr>
          <p:nvPr>
            <p:ph type="sldNum" sz="quarter" idx="12"/>
          </p:nvPr>
        </p:nvSpPr>
        <p:spPr/>
        <p:txBody>
          <a:bodyPr/>
          <a:lstStyle/>
          <a:p>
            <a:fld id="{EC33B370-F672-B743-B3AF-248A63C17270}" type="slidenum">
              <a:rPr lang="en-US" smtClean="0"/>
              <a:pPr/>
              <a:t>25</a:t>
            </a:fld>
            <a:endParaRPr lang="en-US"/>
          </a:p>
        </p:txBody>
      </p:sp>
    </p:spTree>
    <p:extLst>
      <p:ext uri="{BB962C8B-B14F-4D97-AF65-F5344CB8AC3E}">
        <p14:creationId xmlns:p14="http://schemas.microsoft.com/office/powerpoint/2010/main" val="1511131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tr-TR" sz="3200" b="1" dirty="0">
                <a:solidFill>
                  <a:srgbClr val="000000"/>
                </a:solidFill>
                <a:latin typeface="Times New Roman" panose="02020603050405020304" pitchFamily="18" charset="0"/>
              </a:rPr>
              <a:t>Ders 6 - Mimari Tasarım</a:t>
            </a:r>
          </a:p>
        </p:txBody>
      </p:sp>
      <p:sp>
        <p:nvSpPr>
          <p:cNvPr id="3" name="Subtitle 2"/>
          <p:cNvSpPr>
            <a:spLocks noGrp="1"/>
          </p:cNvSpPr>
          <p:nvPr>
            <p:ph type="subTitle" idx="1"/>
          </p:nvPr>
        </p:nvSpPr>
        <p:spPr/>
        <p:txBody>
          <a:bodyPr/>
          <a:lstStyle/>
          <a:p>
            <a:r>
              <a:rPr lang="tr-TR" b="1" i="0" noProof="0" dirty="0">
                <a:solidFill>
                  <a:srgbClr val="000000"/>
                </a:solidFill>
                <a:effectLst/>
                <a:latin typeface="Times New Roman" panose="02020603050405020304" pitchFamily="18" charset="0"/>
              </a:rPr>
              <a:t>Bölüm 2</a:t>
            </a:r>
          </a:p>
        </p:txBody>
      </p:sp>
      <p:sp>
        <p:nvSpPr>
          <p:cNvPr id="4" name="Slide Number Placeholder 3"/>
          <p:cNvSpPr>
            <a:spLocks noGrp="1"/>
          </p:cNvSpPr>
          <p:nvPr>
            <p:ph type="sldNum" sz="quarter" idx="12"/>
          </p:nvPr>
        </p:nvSpPr>
        <p:spPr/>
        <p:txBody>
          <a:bodyPr/>
          <a:lstStyle/>
          <a:p>
            <a:fld id="{EC33B370-F672-B743-B3AF-248A63C17270}" type="slidenum">
              <a:rPr lang="en-US" smtClean="0"/>
              <a:pPr/>
              <a:t>26</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2557600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noFill/>
          <a:ln/>
        </p:spPr>
        <p:txBody>
          <a:bodyPr vert="horz" lIns="90487" tIns="44450" rIns="90487" bIns="44450" rtlCol="0" anchor="ctr">
            <a:normAutofit/>
          </a:bodyPr>
          <a:lstStyle/>
          <a:p>
            <a:pPr algn="l"/>
            <a:r>
              <a:rPr lang="tr-TR" sz="3200" b="1" dirty="0" smtClean="0">
                <a:solidFill>
                  <a:srgbClr val="000000"/>
                </a:solidFill>
                <a:latin typeface="Times New Roman" panose="02020603050405020304" pitchFamily="18" charset="0"/>
              </a:rPr>
              <a:t>Ambar </a:t>
            </a:r>
            <a:r>
              <a:rPr lang="tr-TR" sz="3200" b="1" dirty="0">
                <a:solidFill>
                  <a:srgbClr val="000000"/>
                </a:solidFill>
                <a:latin typeface="Times New Roman" panose="02020603050405020304" pitchFamily="18" charset="0"/>
              </a:rPr>
              <a:t>Mimarisi</a:t>
            </a:r>
          </a:p>
        </p:txBody>
      </p:sp>
      <p:sp>
        <p:nvSpPr>
          <p:cNvPr id="13315" name="Rectangle 3"/>
          <p:cNvSpPr>
            <a:spLocks noGrp="1" noChangeArrowheads="1"/>
          </p:cNvSpPr>
          <p:nvPr>
            <p:ph idx="1"/>
          </p:nvPr>
        </p:nvSpPr>
        <p:spPr>
          <a:noFill/>
          <a:ln/>
        </p:spPr>
        <p:txBody>
          <a:bodyPr vert="horz" lIns="90487" tIns="44450" rIns="90487" bIns="44450" rtlCol="0">
            <a:normAutofit/>
          </a:bodyPr>
          <a:lstStyle/>
          <a:p>
            <a:pPr algn="just">
              <a:buFont typeface="Arial" panose="020B0604020202020204" pitchFamily="34" charset="0"/>
              <a:buChar char="•"/>
            </a:pPr>
            <a:r>
              <a:rPr lang="tr-TR" dirty="0">
                <a:solidFill>
                  <a:srgbClr val="000000"/>
                </a:solidFill>
                <a:latin typeface="Times New Roman" panose="02020603050405020304" pitchFamily="18" charset="0"/>
              </a:rPr>
              <a:t>Alt sistemler veri alışverişinde bulunmalıdır. Bu iki şekilde yapılabilir:</a:t>
            </a:r>
          </a:p>
          <a:p>
            <a:pPr marL="742950" lvl="1" indent="-285750" algn="just"/>
            <a:r>
              <a:rPr lang="tr-TR" dirty="0">
                <a:solidFill>
                  <a:srgbClr val="000000"/>
                </a:solidFill>
                <a:latin typeface="Times New Roman" panose="02020603050405020304" pitchFamily="18" charset="0"/>
              </a:rPr>
              <a:t>Paylaşılan veriler, merkezi bir veritabanında veya depoda tutulur ve tüm alt sistemler tarafından erişilebilir;</a:t>
            </a:r>
          </a:p>
          <a:p>
            <a:pPr marL="742950" lvl="1" indent="-285750" algn="just"/>
            <a:r>
              <a:rPr lang="tr-TR" dirty="0">
                <a:solidFill>
                  <a:srgbClr val="000000"/>
                </a:solidFill>
                <a:latin typeface="Times New Roman" panose="02020603050405020304" pitchFamily="18" charset="0"/>
              </a:rPr>
              <a:t>Her bir alt sistem kendi veritabanını korur ve verileri diğer alt sistemlere açıkça aktarır.</a:t>
            </a:r>
          </a:p>
          <a:p>
            <a:pPr algn="just">
              <a:buFont typeface="Arial" panose="020B0604020202020204" pitchFamily="34" charset="0"/>
              <a:buChar char="•"/>
            </a:pPr>
            <a:r>
              <a:rPr lang="tr-TR" dirty="0">
                <a:solidFill>
                  <a:srgbClr val="000000"/>
                </a:solidFill>
                <a:latin typeface="Times New Roman" panose="02020603050405020304" pitchFamily="18" charset="0"/>
              </a:rPr>
              <a:t>Büyük miktarda veri paylaşılacağı zaman, depo paylaşımı modeli en yaygın şekilde kullanılır ve bu verimli bir veri paylaşım mekanizmasıdır.</a:t>
            </a:r>
          </a:p>
        </p:txBody>
      </p:sp>
      <p:sp>
        <p:nvSpPr>
          <p:cNvPr id="4" name="Slide Number Placeholder 3"/>
          <p:cNvSpPr>
            <a:spLocks noGrp="1"/>
          </p:cNvSpPr>
          <p:nvPr>
            <p:ph type="sldNum" sz="quarter" idx="12"/>
          </p:nvPr>
        </p:nvSpPr>
        <p:spPr/>
        <p:txBody>
          <a:bodyPr/>
          <a:lstStyle/>
          <a:p>
            <a:fld id="{EC33B370-F672-B743-B3AF-248A63C17270}" type="slidenum">
              <a:rPr lang="en-US" smtClean="0"/>
              <a:pPr/>
              <a:t>27</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15685284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0253"/>
            <a:ext cx="7293232" cy="1143000"/>
          </a:xfrm>
        </p:spPr>
        <p:txBody>
          <a:bodyPr/>
          <a:lstStyle/>
          <a:p>
            <a:pPr algn="l"/>
            <a:r>
              <a:rPr lang="tr-TR" sz="3200" b="1" dirty="0" smtClean="0">
                <a:solidFill>
                  <a:srgbClr val="000000"/>
                </a:solidFill>
                <a:latin typeface="Times New Roman" panose="02020603050405020304" pitchFamily="18" charset="0"/>
              </a:rPr>
              <a:t>Ambar </a:t>
            </a:r>
            <a:r>
              <a:rPr lang="tr-TR" sz="3200" b="1" dirty="0">
                <a:solidFill>
                  <a:srgbClr val="000000"/>
                </a:solidFill>
                <a:latin typeface="Times New Roman" panose="02020603050405020304" pitchFamily="18" charset="0"/>
              </a:rPr>
              <a:t>Deseni</a:t>
            </a:r>
          </a:p>
        </p:txBody>
      </p:sp>
      <p:graphicFrame>
        <p:nvGraphicFramePr>
          <p:cNvPr id="4" name="Content Placeholder 3"/>
          <p:cNvGraphicFramePr>
            <a:graphicFrameLocks noGrp="1"/>
          </p:cNvGraphicFramePr>
          <p:nvPr>
            <p:ph idx="1"/>
            <p:extLst/>
          </p:nvPr>
        </p:nvGraphicFramePr>
        <p:xfrm>
          <a:off x="1524000" y="747180"/>
          <a:ext cx="9144000" cy="5609170"/>
        </p:xfrm>
        <a:graphic>
          <a:graphicData uri="http://schemas.openxmlformats.org/drawingml/2006/table">
            <a:tbl>
              <a:tblPr firstRow="1" bandRow="1">
                <a:tableStyleId>{5C22544A-7EE6-4342-B048-85BDC9FD1C3A}</a:tableStyleId>
              </a:tblPr>
              <a:tblGrid>
                <a:gridCol w="2149289">
                  <a:extLst>
                    <a:ext uri="{9D8B030D-6E8A-4147-A177-3AD203B41FA5}">
                      <a16:colId xmlns:a16="http://schemas.microsoft.com/office/drawing/2014/main" val="20000"/>
                    </a:ext>
                  </a:extLst>
                </a:gridCol>
                <a:gridCol w="6994711">
                  <a:extLst>
                    <a:ext uri="{9D8B030D-6E8A-4147-A177-3AD203B41FA5}">
                      <a16:colId xmlns:a16="http://schemas.microsoft.com/office/drawing/2014/main" val="20001"/>
                    </a:ext>
                  </a:extLst>
                </a:gridCol>
              </a:tblGrid>
              <a:tr h="424954">
                <a:tc>
                  <a:txBody>
                    <a:bodyPr/>
                    <a:lstStyle/>
                    <a:p>
                      <a:r>
                        <a:rPr lang="tr-TR" b="1" noProof="0" dirty="0">
                          <a:effectLst/>
                        </a:rPr>
                        <a:t>İsim </a:t>
                      </a:r>
                      <a:r>
                        <a:rPr lang="tr-TR" b="1" noProof="0" dirty="0" err="1">
                          <a:effectLst/>
                        </a:rPr>
                        <a:t>Soyisim</a:t>
                      </a:r>
                      <a:endParaRPr lang="tr-TR" noProof="0" dirty="0"/>
                    </a:p>
                  </a:txBody>
                  <a:tcPr anchor="ctr"/>
                </a:tc>
                <a:tc>
                  <a:txBody>
                    <a:bodyPr/>
                    <a:lstStyle/>
                    <a:p>
                      <a:r>
                        <a:rPr lang="tr-TR" b="1" noProof="0">
                          <a:effectLst/>
                        </a:rPr>
                        <a:t>Depo</a:t>
                      </a:r>
                      <a:endParaRPr lang="tr-TR" noProof="0"/>
                    </a:p>
                  </a:txBody>
                  <a:tcPr anchor="ctr"/>
                </a:tc>
                <a:extLst>
                  <a:ext uri="{0D108BD9-81ED-4DB2-BD59-A6C34878D82A}">
                    <a16:rowId xmlns:a16="http://schemas.microsoft.com/office/drawing/2014/main" val="10000"/>
                  </a:ext>
                </a:extLst>
              </a:tr>
              <a:tr h="733482">
                <a:tc>
                  <a:txBody>
                    <a:bodyPr/>
                    <a:lstStyle/>
                    <a:p>
                      <a:r>
                        <a:rPr lang="tr-TR" b="1" noProof="0">
                          <a:effectLst/>
                        </a:rPr>
                        <a:t>Açıklama</a:t>
                      </a:r>
                      <a:endParaRPr lang="tr-TR" noProof="0"/>
                    </a:p>
                  </a:txBody>
                  <a:tcPr anchor="ctr"/>
                </a:tc>
                <a:tc>
                  <a:txBody>
                    <a:bodyPr/>
                    <a:lstStyle/>
                    <a:p>
                      <a:r>
                        <a:rPr lang="tr-TR" noProof="0">
                          <a:effectLst/>
                        </a:rPr>
                        <a:t>Bir sistemdeki tüm veriler, tüm sistem bileşenlerinin erişebildiği merkezi bir depoda yönetilir. Bileşenler doğrudan bilgi havuzu aracılığıyla etkileşime girmez.</a:t>
                      </a:r>
                      <a:endParaRPr lang="tr-TR" noProof="0"/>
                    </a:p>
                  </a:txBody>
                  <a:tcPr anchor="ctr"/>
                </a:tc>
                <a:extLst>
                  <a:ext uri="{0D108BD9-81ED-4DB2-BD59-A6C34878D82A}">
                    <a16:rowId xmlns:a16="http://schemas.microsoft.com/office/drawing/2014/main" val="10001"/>
                  </a:ext>
                </a:extLst>
              </a:tr>
              <a:tr h="733482">
                <a:tc>
                  <a:txBody>
                    <a:bodyPr/>
                    <a:lstStyle/>
                    <a:p>
                      <a:r>
                        <a:rPr lang="tr-TR" b="1" noProof="0">
                          <a:effectLst/>
                        </a:rPr>
                        <a:t>Misal</a:t>
                      </a:r>
                      <a:endParaRPr lang="tr-TR" noProof="0"/>
                    </a:p>
                  </a:txBody>
                  <a:tcPr anchor="ctr"/>
                </a:tc>
                <a:tc>
                  <a:txBody>
                    <a:bodyPr/>
                    <a:lstStyle/>
                    <a:p>
                      <a:r>
                        <a:rPr lang="tr-TR" noProof="0" dirty="0">
                          <a:effectLst/>
                        </a:rPr>
                        <a:t>Şekil 6.9, bileşenlerin bir sistem tasarım bilgisi deposunu kullandığı bir IDE örneğidir. Her bir yazılım aracı, daha sonra diğer araçlar tarafından kullanılmak üzere mevcut olan bilgileri üretir.</a:t>
                      </a:r>
                      <a:endParaRPr lang="tr-TR" noProof="0" dirty="0"/>
                    </a:p>
                  </a:txBody>
                  <a:tcPr anchor="ctr"/>
                </a:tc>
                <a:extLst>
                  <a:ext uri="{0D108BD9-81ED-4DB2-BD59-A6C34878D82A}">
                    <a16:rowId xmlns:a16="http://schemas.microsoft.com/office/drawing/2014/main" val="10002"/>
                  </a:ext>
                </a:extLst>
              </a:tr>
              <a:tr h="977976">
                <a:tc>
                  <a:txBody>
                    <a:bodyPr/>
                    <a:lstStyle/>
                    <a:p>
                      <a:r>
                        <a:rPr lang="tr-TR" b="1" noProof="0">
                          <a:effectLst/>
                        </a:rPr>
                        <a:t>Kullanıldığında</a:t>
                      </a:r>
                      <a:endParaRPr lang="tr-TR" noProof="0"/>
                    </a:p>
                  </a:txBody>
                  <a:tcPr anchor="ctr"/>
                </a:tc>
                <a:tc>
                  <a:txBody>
                    <a:bodyPr/>
                    <a:lstStyle/>
                    <a:p>
                      <a:r>
                        <a:rPr lang="tr-TR" noProof="0">
                          <a:effectLst/>
                        </a:rPr>
                        <a:t>Bu modeli, uzun süre saklanması gereken büyük hacimli bilgilerin üretildiği bir sisteminiz olduğunda kullanmalısınız. Ayrıca, veri havuzuna veri dahil edilmesinin bir eylemi veya aracı tetiklediği veri odaklı sistemlerde de kullanabilirsiniz.</a:t>
                      </a:r>
                      <a:endParaRPr lang="tr-TR" noProof="0"/>
                    </a:p>
                  </a:txBody>
                  <a:tcPr anchor="ctr"/>
                </a:tc>
                <a:extLst>
                  <a:ext uri="{0D108BD9-81ED-4DB2-BD59-A6C34878D82A}">
                    <a16:rowId xmlns:a16="http://schemas.microsoft.com/office/drawing/2014/main" val="10003"/>
                  </a:ext>
                </a:extLst>
              </a:tr>
              <a:tr h="977976">
                <a:tc>
                  <a:txBody>
                    <a:bodyPr/>
                    <a:lstStyle/>
                    <a:p>
                      <a:r>
                        <a:rPr lang="tr-TR" b="1" noProof="0">
                          <a:effectLst/>
                        </a:rPr>
                        <a:t>Avantajlar</a:t>
                      </a:r>
                      <a:endParaRPr lang="tr-TR" noProof="0"/>
                    </a:p>
                  </a:txBody>
                  <a:tcPr anchor="ctr"/>
                </a:tc>
                <a:tc>
                  <a:txBody>
                    <a:bodyPr/>
                    <a:lstStyle/>
                    <a:p>
                      <a:r>
                        <a:rPr lang="tr-TR" noProof="0" dirty="0">
                          <a:effectLst/>
                        </a:rPr>
                        <a:t>Bileşenler bağımsız olabilir — diğer bileşenlerin varlığını bilmelerine gerek yoktur. Bir bileşen tarafından yapılan değişiklikler tüm bileşenlere yayılabilir. Hepsi tek bir yerde olduğu için tüm veriler tutarlı bir şekilde yönetilebilir (örneğin, aynı anda yapılan yedeklemeler).</a:t>
                      </a:r>
                      <a:endParaRPr lang="tr-TR" noProof="0" dirty="0"/>
                    </a:p>
                  </a:txBody>
                  <a:tcPr anchor="ctr"/>
                </a:tc>
                <a:extLst>
                  <a:ext uri="{0D108BD9-81ED-4DB2-BD59-A6C34878D82A}">
                    <a16:rowId xmlns:a16="http://schemas.microsoft.com/office/drawing/2014/main" val="10004"/>
                  </a:ext>
                </a:extLst>
              </a:tr>
              <a:tr h="977976">
                <a:tc>
                  <a:txBody>
                    <a:bodyPr/>
                    <a:lstStyle/>
                    <a:p>
                      <a:r>
                        <a:rPr lang="tr-TR" b="1" noProof="0" dirty="0">
                          <a:effectLst/>
                        </a:rPr>
                        <a:t>Dezavantajları</a:t>
                      </a:r>
                      <a:endParaRPr lang="tr-TR" noProof="0" dirty="0"/>
                    </a:p>
                  </a:txBody>
                  <a:tcPr anchor="ctr"/>
                </a:tc>
                <a:tc>
                  <a:txBody>
                    <a:bodyPr/>
                    <a:lstStyle/>
                    <a:p>
                      <a:r>
                        <a:rPr lang="tr-TR" noProof="0" dirty="0">
                          <a:effectLst/>
                        </a:rPr>
                        <a:t>Depo tek bir hata noktasıdır, bu nedenle depodaki sorunlar tüm sistemi etkiler. Arşiv aracılığıyla tüm iletişimin organize edilmesinde verimsizlikler olabilir. Depoyu birkaç bilgisayara dağıtmak zor olabilir.</a:t>
                      </a:r>
                      <a:endParaRPr lang="tr-TR" noProof="0" dirty="0"/>
                    </a:p>
                  </a:txBody>
                  <a:tcPr anchor="ct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EC33B370-F672-B743-B3AF-248A63C17270}" type="slidenum">
              <a:rPr lang="en-US" smtClean="0"/>
              <a:pPr/>
              <a:t>28</a:t>
            </a:fld>
            <a:endParaRPr lang="en-US"/>
          </a:p>
        </p:txBody>
      </p:sp>
      <p:sp>
        <p:nvSpPr>
          <p:cNvPr id="6" name="Footer Placeholder 5"/>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662834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Bir IDE İçin Bir Depo Mimarisi</a:t>
            </a:r>
          </a:p>
        </p:txBody>
      </p:sp>
      <p:pic>
        <p:nvPicPr>
          <p:cNvPr id="4" name="Content Placeholder 3" descr="6.9 RepositoryIDE.eps"/>
          <p:cNvPicPr>
            <a:picLocks noGrp="1" noChangeAspect="1"/>
          </p:cNvPicPr>
          <p:nvPr>
            <p:ph idx="1"/>
          </p:nvPr>
        </p:nvPicPr>
        <mc:AlternateContent xmlns:mc="http://schemas.openxmlformats.org/markup-compatibility/2006">
          <mc:Choice xmlns:ma="http://schemas.microsoft.com/office/mac/drawingml/2008/main" xmlns:mv="urn:schemas-microsoft-com:mac:vml" xmlns="" Requires="ma">
            <p:blipFill>
              <a:blip r:embed="rId2"/>
              <a:srcRect t="-12287" b="-12287"/>
              <a:stretch>
                <a:fillRect/>
              </a:stretch>
            </p:blipFill>
          </mc:Choice>
          <mc:Fallback>
            <p:blipFill>
              <a:blip r:embed="rId3"/>
              <a:srcRect t="-12287" b="-12287"/>
              <a:stretch>
                <a:fillRect/>
              </a:stretch>
            </p:blipFill>
          </mc:Fallback>
        </mc:AlternateContent>
        <p:spPr>
          <a:xfrm>
            <a:off x="2278457" y="1600201"/>
            <a:ext cx="7244433" cy="3984159"/>
          </a:xfrm>
        </p:spPr>
      </p:pic>
      <p:sp>
        <p:nvSpPr>
          <p:cNvPr id="5" name="Slide Number Placeholder 4"/>
          <p:cNvSpPr>
            <a:spLocks noGrp="1"/>
          </p:cNvSpPr>
          <p:nvPr>
            <p:ph type="sldNum" sz="quarter" idx="12"/>
          </p:nvPr>
        </p:nvSpPr>
        <p:spPr/>
        <p:txBody>
          <a:bodyPr/>
          <a:lstStyle/>
          <a:p>
            <a:fld id="{EC33B370-F672-B743-B3AF-248A63C17270}" type="slidenum">
              <a:rPr lang="en-US" smtClean="0"/>
              <a:pPr/>
              <a:t>29</a:t>
            </a:fld>
            <a:endParaRPr lang="en-US"/>
          </a:p>
        </p:txBody>
      </p:sp>
      <p:sp>
        <p:nvSpPr>
          <p:cNvPr id="6" name="Footer Placeholder 5"/>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pic>
        <p:nvPicPr>
          <p:cNvPr id="3" name="Picture 2"/>
          <p:cNvPicPr>
            <a:picLocks noChangeAspect="1"/>
          </p:cNvPicPr>
          <p:nvPr/>
        </p:nvPicPr>
        <p:blipFill>
          <a:blip r:embed="rId4"/>
          <a:stretch>
            <a:fillRect/>
          </a:stretch>
        </p:blipFill>
        <p:spPr>
          <a:xfrm>
            <a:off x="1699092" y="1600200"/>
            <a:ext cx="8793816" cy="4095750"/>
          </a:xfrm>
          <a:prstGeom prst="rect">
            <a:avLst/>
          </a:prstGeom>
        </p:spPr>
      </p:pic>
    </p:spTree>
    <p:extLst>
      <p:ext uri="{BB962C8B-B14F-4D97-AF65-F5344CB8AC3E}">
        <p14:creationId xmlns:p14="http://schemas.microsoft.com/office/powerpoint/2010/main" val="554864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Yazılım Mimarisi</a:t>
            </a:r>
          </a:p>
        </p:txBody>
      </p:sp>
      <p:sp>
        <p:nvSpPr>
          <p:cNvPr id="44035" name="Rectangle 3"/>
          <p:cNvSpPr>
            <a:spLocks noGrp="1" noChangeArrowheads="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Bir sistemi oluşturan alt sistemleri ve alt sistem kontrolü ve iletişimi çerçevesini belirlemeye yönelik tasarım süreci </a:t>
            </a:r>
            <a:r>
              <a:rPr lang="tr-TR" dirty="0">
                <a:solidFill>
                  <a:schemeClr val="tx2">
                    <a:lumMod val="60000"/>
                    <a:lumOff val="40000"/>
                  </a:schemeClr>
                </a:solidFill>
                <a:latin typeface="Times New Roman" panose="02020603050405020304" pitchFamily="18" charset="0"/>
              </a:rPr>
              <a:t>mimari tasarımdır</a:t>
            </a:r>
            <a:r>
              <a:rPr lang="tr-TR" i="1" dirty="0">
                <a:solidFill>
                  <a:srgbClr val="000000"/>
                </a:solidFill>
                <a:latin typeface="Times New Roman" panose="02020603050405020304" pitchFamily="18" charset="0"/>
              </a:rPr>
              <a:t>.</a:t>
            </a:r>
            <a:endParaRPr lang="tr-TR" dirty="0">
              <a:solidFill>
                <a:srgbClr val="000000"/>
              </a:solidFill>
              <a:latin typeface="Times New Roman" panose="02020603050405020304" pitchFamily="18" charset="0"/>
            </a:endParaRPr>
          </a:p>
          <a:p>
            <a:pPr algn="just">
              <a:buFont typeface="Arial" panose="020B0604020202020204" pitchFamily="34" charset="0"/>
              <a:buChar char="•"/>
            </a:pPr>
            <a:r>
              <a:rPr lang="tr-TR" dirty="0">
                <a:solidFill>
                  <a:srgbClr val="000000"/>
                </a:solidFill>
                <a:latin typeface="Times New Roman" panose="02020603050405020304" pitchFamily="18" charset="0"/>
              </a:rPr>
              <a:t>Bu tasarım sürecinin çıktısı, </a:t>
            </a:r>
            <a:r>
              <a:rPr lang="tr-TR" dirty="0">
                <a:solidFill>
                  <a:schemeClr val="tx2">
                    <a:lumMod val="60000"/>
                    <a:lumOff val="40000"/>
                  </a:schemeClr>
                </a:solidFill>
                <a:latin typeface="Times New Roman" panose="02020603050405020304" pitchFamily="18" charset="0"/>
              </a:rPr>
              <a:t>yazılım mimarisinin </a:t>
            </a:r>
            <a:r>
              <a:rPr lang="tr-TR" dirty="0">
                <a:solidFill>
                  <a:srgbClr val="000000"/>
                </a:solidFill>
                <a:latin typeface="Times New Roman" panose="02020603050405020304" pitchFamily="18" charset="0"/>
              </a:rPr>
              <a:t>bir açıklamasıdır.</a:t>
            </a:r>
          </a:p>
        </p:txBody>
      </p:sp>
      <p:sp>
        <p:nvSpPr>
          <p:cNvPr id="4" name="Slide Number Placeholder 3"/>
          <p:cNvSpPr>
            <a:spLocks noGrp="1"/>
          </p:cNvSpPr>
          <p:nvPr>
            <p:ph type="sldNum" sz="quarter" idx="12"/>
          </p:nvPr>
        </p:nvSpPr>
        <p:spPr/>
        <p:txBody>
          <a:bodyPr/>
          <a:lstStyle/>
          <a:p>
            <a:fld id="{EC33B370-F672-B743-B3AF-248A63C17270}" type="slidenum">
              <a:rPr lang="en-US" smtClean="0"/>
              <a:pPr/>
              <a:t>3</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4189929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noFill/>
          <a:ln/>
        </p:spPr>
        <p:txBody>
          <a:bodyPr vert="horz" lIns="90487" tIns="44450" rIns="90487" bIns="44450" rtlCol="0" anchor="ctr">
            <a:normAutofit/>
          </a:bodyPr>
          <a:lstStyle/>
          <a:p>
            <a:pPr algn="l"/>
            <a:r>
              <a:rPr lang="tr-TR" sz="3200" b="1" dirty="0">
                <a:solidFill>
                  <a:srgbClr val="000000"/>
                </a:solidFill>
                <a:latin typeface="Times New Roman" panose="02020603050405020304" pitchFamily="18" charset="0"/>
              </a:rPr>
              <a:t>İstemci-Sunucu Mimarisi</a:t>
            </a:r>
          </a:p>
        </p:txBody>
      </p:sp>
      <p:sp>
        <p:nvSpPr>
          <p:cNvPr id="16387" name="Rectangle 3"/>
          <p:cNvSpPr>
            <a:spLocks noGrp="1" noChangeArrowheads="1"/>
          </p:cNvSpPr>
          <p:nvPr>
            <p:ph idx="1"/>
          </p:nvPr>
        </p:nvSpPr>
        <p:spPr>
          <a:noFill/>
          <a:ln/>
        </p:spPr>
        <p:txBody>
          <a:bodyPr vert="horz" lIns="90487" tIns="44450" rIns="90487" bIns="44450" rtlCol="0">
            <a:normAutofit/>
          </a:bodyPr>
          <a:lstStyle/>
          <a:p>
            <a:pPr algn="just">
              <a:buFont typeface="Arial" panose="020B0604020202020204" pitchFamily="34" charset="0"/>
              <a:buChar char="•"/>
            </a:pPr>
            <a:r>
              <a:rPr lang="tr-TR" dirty="0">
                <a:solidFill>
                  <a:srgbClr val="000000"/>
                </a:solidFill>
                <a:latin typeface="Times New Roman" panose="02020603050405020304" pitchFamily="18" charset="0"/>
              </a:rPr>
              <a:t>Verilerin ve işlemenin bir dizi bileşene nasıl dağıtıldığını gösteren dağıtılmış sistem modeli.</a:t>
            </a:r>
          </a:p>
          <a:p>
            <a:pPr marL="742950" lvl="1" indent="-285750" algn="just"/>
            <a:r>
              <a:rPr lang="tr-TR" dirty="0">
                <a:solidFill>
                  <a:srgbClr val="000000"/>
                </a:solidFill>
                <a:latin typeface="Times New Roman" panose="02020603050405020304" pitchFamily="18" charset="0"/>
              </a:rPr>
              <a:t>Tek bir bilgisayarda uygulanabilir.</a:t>
            </a:r>
          </a:p>
          <a:p>
            <a:pPr algn="just">
              <a:buFont typeface="Arial" panose="020B0604020202020204" pitchFamily="34" charset="0"/>
              <a:buChar char="•"/>
            </a:pPr>
            <a:r>
              <a:rPr lang="tr-TR" dirty="0">
                <a:solidFill>
                  <a:srgbClr val="000000"/>
                </a:solidFill>
                <a:latin typeface="Times New Roman" panose="02020603050405020304" pitchFamily="18" charset="0"/>
              </a:rPr>
              <a:t>Yazdırma, veri yönetimi vb. </a:t>
            </a:r>
            <a:r>
              <a:rPr lang="en-US" dirty="0">
                <a:solidFill>
                  <a:srgbClr val="000000"/>
                </a:solidFill>
                <a:latin typeface="Times New Roman" panose="02020603050405020304" pitchFamily="18" charset="0"/>
              </a:rPr>
              <a:t>g</a:t>
            </a:r>
            <a:r>
              <a:rPr lang="tr-TR" dirty="0" err="1">
                <a:solidFill>
                  <a:srgbClr val="000000"/>
                </a:solidFill>
                <a:latin typeface="Times New Roman" panose="02020603050405020304" pitchFamily="18" charset="0"/>
              </a:rPr>
              <a:t>ibi</a:t>
            </a:r>
            <a:r>
              <a:rPr lang="tr-TR" dirty="0">
                <a:solidFill>
                  <a:srgbClr val="000000"/>
                </a:solidFill>
                <a:latin typeface="Times New Roman" panose="02020603050405020304" pitchFamily="18" charset="0"/>
              </a:rPr>
              <a:t> belirli hizmetler sağlayan bağımsız sunucular seti.</a:t>
            </a:r>
          </a:p>
          <a:p>
            <a:pPr algn="just">
              <a:buFont typeface="Arial" panose="020B0604020202020204" pitchFamily="34" charset="0"/>
              <a:buChar char="•"/>
            </a:pPr>
            <a:r>
              <a:rPr lang="tr-TR" dirty="0">
                <a:solidFill>
                  <a:srgbClr val="000000"/>
                </a:solidFill>
                <a:latin typeface="Times New Roman" panose="02020603050405020304" pitchFamily="18" charset="0"/>
              </a:rPr>
              <a:t>Bu hizmetleri arayan müşteri grubu.</a:t>
            </a:r>
          </a:p>
          <a:p>
            <a:pPr algn="just">
              <a:buFont typeface="Arial" panose="020B0604020202020204" pitchFamily="34" charset="0"/>
              <a:buChar char="•"/>
            </a:pPr>
            <a:r>
              <a:rPr lang="tr-TR" dirty="0">
                <a:solidFill>
                  <a:srgbClr val="000000"/>
                </a:solidFill>
                <a:latin typeface="Times New Roman" panose="02020603050405020304" pitchFamily="18" charset="0"/>
              </a:rPr>
              <a:t>İstemcilerin sunuculara erişmesine izin veren ağ.</a:t>
            </a:r>
          </a:p>
        </p:txBody>
      </p:sp>
      <p:sp>
        <p:nvSpPr>
          <p:cNvPr id="4" name="Slide Number Placeholder 3"/>
          <p:cNvSpPr>
            <a:spLocks noGrp="1"/>
          </p:cNvSpPr>
          <p:nvPr>
            <p:ph type="sldNum" sz="quarter" idx="12"/>
          </p:nvPr>
        </p:nvSpPr>
        <p:spPr/>
        <p:txBody>
          <a:bodyPr/>
          <a:lstStyle/>
          <a:p>
            <a:fld id="{EC33B370-F672-B743-B3AF-248A63C17270}" type="slidenum">
              <a:rPr lang="en-US" smtClean="0"/>
              <a:pPr/>
              <a:t>30</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381432235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3306"/>
            <a:ext cx="7293232" cy="1143000"/>
          </a:xfrm>
        </p:spPr>
        <p:txBody>
          <a:bodyPr/>
          <a:lstStyle/>
          <a:p>
            <a:pPr algn="l"/>
            <a:r>
              <a:rPr lang="tr-TR" sz="3200" b="1" dirty="0">
                <a:solidFill>
                  <a:srgbClr val="000000"/>
                </a:solidFill>
                <a:latin typeface="Times New Roman" panose="02020603050405020304" pitchFamily="18" charset="0"/>
              </a:rPr>
              <a:t>İstemci-Sunucu Deseni</a:t>
            </a:r>
          </a:p>
        </p:txBody>
      </p:sp>
      <p:graphicFrame>
        <p:nvGraphicFramePr>
          <p:cNvPr id="4" name="Content Placeholder 3"/>
          <p:cNvGraphicFramePr>
            <a:graphicFrameLocks noGrp="1"/>
          </p:cNvGraphicFramePr>
          <p:nvPr>
            <p:ph idx="1"/>
            <p:extLst/>
          </p:nvPr>
        </p:nvGraphicFramePr>
        <p:xfrm>
          <a:off x="1524001" y="857048"/>
          <a:ext cx="9143999" cy="5601781"/>
        </p:xfrm>
        <a:graphic>
          <a:graphicData uri="http://schemas.openxmlformats.org/drawingml/2006/table">
            <a:tbl>
              <a:tblPr firstRow="1" bandRow="1">
                <a:tableStyleId>{5C22544A-7EE6-4342-B048-85BDC9FD1C3A}</a:tableStyleId>
              </a:tblPr>
              <a:tblGrid>
                <a:gridCol w="2314432">
                  <a:extLst>
                    <a:ext uri="{9D8B030D-6E8A-4147-A177-3AD203B41FA5}">
                      <a16:colId xmlns:a16="http://schemas.microsoft.com/office/drawing/2014/main" val="20000"/>
                    </a:ext>
                  </a:extLst>
                </a:gridCol>
                <a:gridCol w="6829567">
                  <a:extLst>
                    <a:ext uri="{9D8B030D-6E8A-4147-A177-3AD203B41FA5}">
                      <a16:colId xmlns:a16="http://schemas.microsoft.com/office/drawing/2014/main" val="20001"/>
                    </a:ext>
                  </a:extLst>
                </a:gridCol>
              </a:tblGrid>
              <a:tr h="481141">
                <a:tc>
                  <a:txBody>
                    <a:bodyPr/>
                    <a:lstStyle/>
                    <a:p>
                      <a:r>
                        <a:rPr lang="tr-TR" b="1" noProof="0">
                          <a:effectLst/>
                        </a:rPr>
                        <a:t>İsim Soyisim</a:t>
                      </a:r>
                      <a:endParaRPr lang="tr-TR" noProof="0"/>
                    </a:p>
                  </a:txBody>
                  <a:tcPr anchor="ctr"/>
                </a:tc>
                <a:tc>
                  <a:txBody>
                    <a:bodyPr/>
                    <a:lstStyle/>
                    <a:p>
                      <a:r>
                        <a:rPr lang="tr-TR" b="1" noProof="0">
                          <a:effectLst/>
                        </a:rPr>
                        <a:t>Müşteri sunucusu</a:t>
                      </a:r>
                      <a:endParaRPr lang="tr-TR" noProof="0"/>
                    </a:p>
                  </a:txBody>
                  <a:tcPr anchor="ctr"/>
                </a:tc>
                <a:extLst>
                  <a:ext uri="{0D108BD9-81ED-4DB2-BD59-A6C34878D82A}">
                    <a16:rowId xmlns:a16="http://schemas.microsoft.com/office/drawing/2014/main" val="10000"/>
                  </a:ext>
                </a:extLst>
              </a:tr>
              <a:tr h="830462">
                <a:tc>
                  <a:txBody>
                    <a:bodyPr/>
                    <a:lstStyle/>
                    <a:p>
                      <a:r>
                        <a:rPr lang="tr-TR" b="1" noProof="0">
                          <a:effectLst/>
                        </a:rPr>
                        <a:t>Açıklama</a:t>
                      </a:r>
                      <a:endParaRPr lang="tr-TR" noProof="0"/>
                    </a:p>
                  </a:txBody>
                  <a:tcPr anchor="ctr"/>
                </a:tc>
                <a:tc>
                  <a:txBody>
                    <a:bodyPr/>
                    <a:lstStyle/>
                    <a:p>
                      <a:r>
                        <a:rPr lang="tr-TR" noProof="0">
                          <a:effectLst/>
                        </a:rPr>
                        <a:t>Bir istemci-sunucu mimarisinde, sistemin işlevselliği, her hizmetin ayrı bir sunucudan teslim edildiği hizmetler şeklinde düzenlenir. İstemciler bu hizmetlerin kullanıcılarıdır ve bunlardan yararlanmak için sunuculara erişirler.</a:t>
                      </a:r>
                      <a:endParaRPr lang="tr-TR" noProof="0"/>
                    </a:p>
                  </a:txBody>
                  <a:tcPr anchor="ctr"/>
                </a:tc>
                <a:extLst>
                  <a:ext uri="{0D108BD9-81ED-4DB2-BD59-A6C34878D82A}">
                    <a16:rowId xmlns:a16="http://schemas.microsoft.com/office/drawing/2014/main" val="10001"/>
                  </a:ext>
                </a:extLst>
              </a:tr>
              <a:tr h="553641">
                <a:tc>
                  <a:txBody>
                    <a:bodyPr/>
                    <a:lstStyle/>
                    <a:p>
                      <a:r>
                        <a:rPr lang="tr-TR" b="1" noProof="0">
                          <a:effectLst/>
                        </a:rPr>
                        <a:t>Misal</a:t>
                      </a:r>
                      <a:endParaRPr lang="tr-TR" noProof="0"/>
                    </a:p>
                  </a:txBody>
                  <a:tcPr anchor="ctr"/>
                </a:tc>
                <a:tc>
                  <a:txBody>
                    <a:bodyPr/>
                    <a:lstStyle/>
                    <a:p>
                      <a:r>
                        <a:rPr lang="tr-TR" noProof="0">
                          <a:effectLst/>
                        </a:rPr>
                        <a:t>Şekil 6.11, bir istemci-sunucu sistemi olarak düzenlenen bir film ve video / DVD kitaplığı örneğidir.</a:t>
                      </a:r>
                      <a:endParaRPr lang="tr-TR" noProof="0"/>
                    </a:p>
                  </a:txBody>
                  <a:tcPr anchor="ctr"/>
                </a:tc>
                <a:extLst>
                  <a:ext uri="{0D108BD9-81ED-4DB2-BD59-A6C34878D82A}">
                    <a16:rowId xmlns:a16="http://schemas.microsoft.com/office/drawing/2014/main" val="10002"/>
                  </a:ext>
                </a:extLst>
              </a:tr>
              <a:tr h="830462">
                <a:tc>
                  <a:txBody>
                    <a:bodyPr/>
                    <a:lstStyle/>
                    <a:p>
                      <a:r>
                        <a:rPr lang="tr-TR" b="1" noProof="0">
                          <a:effectLst/>
                        </a:rPr>
                        <a:t>Kullanıldığında</a:t>
                      </a:r>
                      <a:endParaRPr lang="tr-TR" noProof="0"/>
                    </a:p>
                  </a:txBody>
                  <a:tcPr anchor="ctr"/>
                </a:tc>
                <a:tc>
                  <a:txBody>
                    <a:bodyPr/>
                    <a:lstStyle/>
                    <a:p>
                      <a:r>
                        <a:rPr lang="tr-TR" noProof="0">
                          <a:effectLst/>
                        </a:rPr>
                        <a:t>Paylaşılan bir veritabanındaki verilere çeşitli konumlardan erişilmesi gerektiğinde kullanılır. Sunucular çoğaltılabildiğinden, bir sistem üzerindeki yük değişken olduğunda da kullanılabilir.</a:t>
                      </a:r>
                      <a:endParaRPr lang="tr-TR" noProof="0"/>
                    </a:p>
                  </a:txBody>
                  <a:tcPr anchor="ctr"/>
                </a:tc>
                <a:extLst>
                  <a:ext uri="{0D108BD9-81ED-4DB2-BD59-A6C34878D82A}">
                    <a16:rowId xmlns:a16="http://schemas.microsoft.com/office/drawing/2014/main" val="10003"/>
                  </a:ext>
                </a:extLst>
              </a:tr>
              <a:tr h="830462">
                <a:tc>
                  <a:txBody>
                    <a:bodyPr/>
                    <a:lstStyle/>
                    <a:p>
                      <a:r>
                        <a:rPr lang="tr-TR" b="1" noProof="0">
                          <a:effectLst/>
                        </a:rPr>
                        <a:t>Avantajlar</a:t>
                      </a:r>
                      <a:endParaRPr lang="tr-TR" noProof="0"/>
                    </a:p>
                  </a:txBody>
                  <a:tcPr anchor="ctr"/>
                </a:tc>
                <a:tc>
                  <a:txBody>
                    <a:bodyPr/>
                    <a:lstStyle/>
                    <a:p>
                      <a:r>
                        <a:rPr lang="tr-TR" noProof="0" dirty="0">
                          <a:effectLst/>
                        </a:rPr>
                        <a:t>Bu modelin temel avantajı, sunucuların bir ağ üzerinden dağıtılabilmesidir. Genel işlevsellik (örneğin, bir baskı hizmeti) tüm istemciler tarafından kullanılabilir ve tüm hizmetler tarafından uygulanması gerekmez.</a:t>
                      </a:r>
                      <a:endParaRPr lang="tr-TR" noProof="0" dirty="0"/>
                    </a:p>
                  </a:txBody>
                  <a:tcPr anchor="ctr"/>
                </a:tc>
                <a:extLst>
                  <a:ext uri="{0D108BD9-81ED-4DB2-BD59-A6C34878D82A}">
                    <a16:rowId xmlns:a16="http://schemas.microsoft.com/office/drawing/2014/main" val="10004"/>
                  </a:ext>
                </a:extLst>
              </a:tr>
              <a:tr h="1107283">
                <a:tc>
                  <a:txBody>
                    <a:bodyPr/>
                    <a:lstStyle/>
                    <a:p>
                      <a:r>
                        <a:rPr lang="tr-TR" b="1" noProof="0">
                          <a:effectLst/>
                        </a:rPr>
                        <a:t>Dezavantajları</a:t>
                      </a:r>
                      <a:endParaRPr lang="tr-TR" noProof="0"/>
                    </a:p>
                  </a:txBody>
                  <a:tcPr anchor="ctr"/>
                </a:tc>
                <a:tc>
                  <a:txBody>
                    <a:bodyPr/>
                    <a:lstStyle/>
                    <a:p>
                      <a:r>
                        <a:rPr lang="tr-TR" noProof="0" dirty="0">
                          <a:effectLst/>
                        </a:rPr>
                        <a:t>Her hizmet tek bir hata noktasıdır, bu nedenle hizmet reddi saldırılarına veya sunucu arızasına açıktır. Sistemin yanı sıra ağa da bağlı olduğu için performans tahmin edilemez olabilir. Sunucular farklı kuruluşlara aitse yönetim sorunları olabilir.</a:t>
                      </a:r>
                      <a:endParaRPr lang="tr-TR" noProof="0" dirty="0"/>
                    </a:p>
                  </a:txBody>
                  <a:tcPr anchor="ct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EC33B370-F672-B743-B3AF-248A63C17270}" type="slidenum">
              <a:rPr lang="en-US" smtClean="0"/>
              <a:pPr/>
              <a:t>31</a:t>
            </a:fld>
            <a:endParaRPr lang="en-US"/>
          </a:p>
        </p:txBody>
      </p:sp>
      <p:sp>
        <p:nvSpPr>
          <p:cNvPr id="6" name="Footer Placeholder 5"/>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3956303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Bir Film Kitaplığı </a:t>
            </a:r>
            <a:r>
              <a:rPr lang="tr-TR" sz="3200" dirty="0">
                <a:solidFill>
                  <a:srgbClr val="000000"/>
                </a:solidFill>
                <a:latin typeface="Times New Roman" panose="02020603050405020304" pitchFamily="18" charset="0"/>
              </a:rPr>
              <a:t>İ</a:t>
            </a:r>
            <a:r>
              <a:rPr lang="tr-TR" sz="3200" b="1" dirty="0">
                <a:solidFill>
                  <a:srgbClr val="000000"/>
                </a:solidFill>
                <a:latin typeface="Times New Roman" panose="02020603050405020304" pitchFamily="18" charset="0"/>
              </a:rPr>
              <a:t>çin Bir </a:t>
            </a:r>
            <a:r>
              <a:rPr lang="tr-TR" sz="3200" dirty="0">
                <a:solidFill>
                  <a:srgbClr val="000000"/>
                </a:solidFill>
                <a:latin typeface="Times New Roman" panose="02020603050405020304" pitchFamily="18" charset="0"/>
              </a:rPr>
              <a:t>İ</a:t>
            </a:r>
            <a:r>
              <a:rPr lang="tr-TR" sz="3200" b="1" dirty="0">
                <a:solidFill>
                  <a:srgbClr val="000000"/>
                </a:solidFill>
                <a:latin typeface="Times New Roman" panose="02020603050405020304" pitchFamily="18" charset="0"/>
              </a:rPr>
              <a:t>stemci-Sunucu Mimarisi</a:t>
            </a:r>
          </a:p>
        </p:txBody>
      </p:sp>
      <p:sp>
        <p:nvSpPr>
          <p:cNvPr id="5" name="Slide Number Placeholder 4"/>
          <p:cNvSpPr>
            <a:spLocks noGrp="1"/>
          </p:cNvSpPr>
          <p:nvPr>
            <p:ph type="sldNum" sz="quarter" idx="12"/>
          </p:nvPr>
        </p:nvSpPr>
        <p:spPr/>
        <p:txBody>
          <a:bodyPr/>
          <a:lstStyle/>
          <a:p>
            <a:fld id="{EC33B370-F672-B743-B3AF-248A63C17270}" type="slidenum">
              <a:rPr lang="en-US" smtClean="0"/>
              <a:pPr/>
              <a:t>32</a:t>
            </a:fld>
            <a:endParaRPr lang="en-US"/>
          </a:p>
        </p:txBody>
      </p:sp>
      <p:sp>
        <p:nvSpPr>
          <p:cNvPr id="6" name="Footer Placeholder 5"/>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pic>
        <p:nvPicPr>
          <p:cNvPr id="8" name="Resim 7"/>
          <p:cNvPicPr>
            <a:picLocks noChangeAspect="1"/>
          </p:cNvPicPr>
          <p:nvPr/>
        </p:nvPicPr>
        <p:blipFill>
          <a:blip r:embed="rId2"/>
          <a:stretch>
            <a:fillRect/>
          </a:stretch>
        </p:blipFill>
        <p:spPr>
          <a:xfrm>
            <a:off x="2366962" y="1500187"/>
            <a:ext cx="7458075" cy="4429125"/>
          </a:xfrm>
          <a:prstGeom prst="rect">
            <a:avLst/>
          </a:prstGeom>
        </p:spPr>
      </p:pic>
    </p:spTree>
    <p:extLst>
      <p:ext uri="{BB962C8B-B14F-4D97-AF65-F5344CB8AC3E}">
        <p14:creationId xmlns:p14="http://schemas.microsoft.com/office/powerpoint/2010/main" val="3705801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noFill/>
          <a:ln/>
        </p:spPr>
        <p:txBody>
          <a:bodyPr vert="horz" lIns="90487" tIns="44450" rIns="90487" bIns="44450" rtlCol="0" anchor="ctr">
            <a:normAutofit/>
          </a:bodyPr>
          <a:lstStyle/>
          <a:p>
            <a:pPr algn="l"/>
            <a:r>
              <a:rPr lang="tr-TR" sz="3200" b="1" dirty="0">
                <a:solidFill>
                  <a:srgbClr val="000000"/>
                </a:solidFill>
                <a:latin typeface="Times New Roman" panose="02020603050405020304" pitchFamily="18" charset="0"/>
              </a:rPr>
              <a:t>Boru ve Filtre Mimarisi</a:t>
            </a:r>
          </a:p>
        </p:txBody>
      </p:sp>
      <p:sp>
        <p:nvSpPr>
          <p:cNvPr id="33795" name="Rectangle 3"/>
          <p:cNvSpPr>
            <a:spLocks noGrp="1" noChangeArrowheads="1"/>
          </p:cNvSpPr>
          <p:nvPr>
            <p:ph idx="1"/>
          </p:nvPr>
        </p:nvSpPr>
        <p:spPr>
          <a:noFill/>
          <a:ln/>
        </p:spPr>
        <p:txBody>
          <a:bodyPr vert="horz" lIns="90487" tIns="44450" rIns="90487" bIns="44450" rtlCol="0">
            <a:normAutofit/>
          </a:bodyPr>
          <a:lstStyle/>
          <a:p>
            <a:pPr algn="just">
              <a:buFont typeface="Arial" panose="020B0604020202020204" pitchFamily="34" charset="0"/>
              <a:buChar char="•"/>
            </a:pPr>
            <a:r>
              <a:rPr lang="tr-TR" dirty="0">
                <a:solidFill>
                  <a:srgbClr val="000000"/>
                </a:solidFill>
                <a:latin typeface="Times New Roman" panose="02020603050405020304" pitchFamily="18" charset="0"/>
              </a:rPr>
              <a:t>İşlevsel dönüşümler, çıktı üretmek için girdilerini işler.</a:t>
            </a:r>
          </a:p>
          <a:p>
            <a:pPr algn="just">
              <a:buFont typeface="Arial" panose="020B0604020202020204" pitchFamily="34" charset="0"/>
              <a:buChar char="•"/>
            </a:pPr>
            <a:r>
              <a:rPr lang="tr-TR" dirty="0">
                <a:solidFill>
                  <a:srgbClr val="000000"/>
                </a:solidFill>
                <a:latin typeface="Times New Roman" panose="02020603050405020304" pitchFamily="18" charset="0"/>
              </a:rPr>
              <a:t>Boru ve filtre modeli olarak adlandırılabilir (UNIX kabuğundaki gibi).</a:t>
            </a:r>
          </a:p>
          <a:p>
            <a:pPr algn="just">
              <a:buFont typeface="Arial" panose="020B0604020202020204" pitchFamily="34" charset="0"/>
              <a:buChar char="•"/>
            </a:pPr>
            <a:r>
              <a:rPr lang="tr-TR" dirty="0">
                <a:solidFill>
                  <a:srgbClr val="000000"/>
                </a:solidFill>
                <a:latin typeface="Times New Roman" panose="02020603050405020304" pitchFamily="18" charset="0"/>
              </a:rPr>
              <a:t>Bu yaklaşımın çeşitleri çok yaygındır. Dönüşümler sıralı olduğunda, bu, veri işleme sistemlerinde yaygın olarak kullanılan bir seri sıralı modeldir.</a:t>
            </a:r>
          </a:p>
          <a:p>
            <a:pPr algn="just">
              <a:buFont typeface="Arial" panose="020B0604020202020204" pitchFamily="34" charset="0"/>
              <a:buChar char="•"/>
            </a:pPr>
            <a:r>
              <a:rPr lang="tr-TR" dirty="0">
                <a:solidFill>
                  <a:srgbClr val="000000"/>
                </a:solidFill>
                <a:latin typeface="Times New Roman" panose="02020603050405020304" pitchFamily="18" charset="0"/>
              </a:rPr>
              <a:t>Etkileşimli sistemler için pek uygun değil.</a:t>
            </a:r>
          </a:p>
        </p:txBody>
      </p:sp>
      <p:sp>
        <p:nvSpPr>
          <p:cNvPr id="4" name="Slide Number Placeholder 3"/>
          <p:cNvSpPr>
            <a:spLocks noGrp="1"/>
          </p:cNvSpPr>
          <p:nvPr>
            <p:ph type="sldNum" sz="quarter" idx="12"/>
          </p:nvPr>
        </p:nvSpPr>
        <p:spPr/>
        <p:txBody>
          <a:bodyPr/>
          <a:lstStyle/>
          <a:p>
            <a:fld id="{EC33B370-F672-B743-B3AF-248A63C17270}" type="slidenum">
              <a:rPr lang="en-US" smtClean="0"/>
              <a:pPr/>
              <a:t>33</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286857453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Boru ve Filtre Modeli</a:t>
            </a:r>
          </a:p>
        </p:txBody>
      </p:sp>
      <p:graphicFrame>
        <p:nvGraphicFramePr>
          <p:cNvPr id="4" name="Content Placeholder 3"/>
          <p:cNvGraphicFramePr>
            <a:graphicFrameLocks noGrp="1"/>
          </p:cNvGraphicFramePr>
          <p:nvPr>
            <p:ph idx="1"/>
            <p:extLst/>
          </p:nvPr>
        </p:nvGraphicFramePr>
        <p:xfrm>
          <a:off x="1524000" y="1350080"/>
          <a:ext cx="9232490" cy="5103010"/>
        </p:xfrm>
        <a:graphic>
          <a:graphicData uri="http://schemas.openxmlformats.org/drawingml/2006/table">
            <a:tbl>
              <a:tblPr firstRow="1" bandRow="1">
                <a:tableStyleId>{5C22544A-7EE6-4342-B048-85BDC9FD1C3A}</a:tableStyleId>
              </a:tblPr>
              <a:tblGrid>
                <a:gridCol w="1897241">
                  <a:extLst>
                    <a:ext uri="{9D8B030D-6E8A-4147-A177-3AD203B41FA5}">
                      <a16:colId xmlns:a16="http://schemas.microsoft.com/office/drawing/2014/main" val="20000"/>
                    </a:ext>
                  </a:extLst>
                </a:gridCol>
                <a:gridCol w="7335249">
                  <a:extLst>
                    <a:ext uri="{9D8B030D-6E8A-4147-A177-3AD203B41FA5}">
                      <a16:colId xmlns:a16="http://schemas.microsoft.com/office/drawing/2014/main" val="20001"/>
                    </a:ext>
                  </a:extLst>
                </a:gridCol>
              </a:tblGrid>
              <a:tr h="441168">
                <a:tc>
                  <a:txBody>
                    <a:bodyPr/>
                    <a:lstStyle/>
                    <a:p>
                      <a:r>
                        <a:rPr lang="tr-TR" b="1" noProof="0">
                          <a:effectLst/>
                        </a:rPr>
                        <a:t>İsim Soyisim</a:t>
                      </a:r>
                      <a:endParaRPr lang="tr-TR" noProof="0"/>
                    </a:p>
                  </a:txBody>
                  <a:tcPr anchor="ctr"/>
                </a:tc>
                <a:tc>
                  <a:txBody>
                    <a:bodyPr/>
                    <a:lstStyle/>
                    <a:p>
                      <a:r>
                        <a:rPr lang="tr-TR" b="1" noProof="0">
                          <a:effectLst/>
                        </a:rPr>
                        <a:t>Boru ve filtre</a:t>
                      </a:r>
                      <a:endParaRPr lang="tr-TR" noProof="0"/>
                    </a:p>
                  </a:txBody>
                  <a:tcPr anchor="ctr"/>
                </a:tc>
                <a:extLst>
                  <a:ext uri="{0D108BD9-81ED-4DB2-BD59-A6C34878D82A}">
                    <a16:rowId xmlns:a16="http://schemas.microsoft.com/office/drawing/2014/main" val="10000"/>
                  </a:ext>
                </a:extLst>
              </a:tr>
              <a:tr h="761467">
                <a:tc>
                  <a:txBody>
                    <a:bodyPr/>
                    <a:lstStyle/>
                    <a:p>
                      <a:r>
                        <a:rPr lang="tr-TR" b="1" noProof="0">
                          <a:effectLst/>
                        </a:rPr>
                        <a:t>Açıklama</a:t>
                      </a:r>
                      <a:endParaRPr lang="tr-TR" noProof="0"/>
                    </a:p>
                  </a:txBody>
                  <a:tcPr anchor="ctr"/>
                </a:tc>
                <a:tc>
                  <a:txBody>
                    <a:bodyPr/>
                    <a:lstStyle/>
                    <a:p>
                      <a:r>
                        <a:rPr lang="tr-TR" noProof="0" dirty="0">
                          <a:effectLst/>
                        </a:rPr>
                        <a:t>Bir sistemdeki verilerin işlenmesi, her bir işleme bileşeni (filtre) ayrı olacak ve bir tür veri dönüşümü gerçekleştirecek şekilde düzenlenir. Veri, işlenmek üzere bir bileşenden diğerine akar (bir boruda olduğu gibi).</a:t>
                      </a:r>
                      <a:endParaRPr lang="tr-TR" noProof="0" dirty="0"/>
                    </a:p>
                  </a:txBody>
                  <a:tcPr anchor="ctr"/>
                </a:tc>
                <a:extLst>
                  <a:ext uri="{0D108BD9-81ED-4DB2-BD59-A6C34878D82A}">
                    <a16:rowId xmlns:a16="http://schemas.microsoft.com/office/drawing/2014/main" val="10001"/>
                  </a:ext>
                </a:extLst>
              </a:tr>
              <a:tr h="507645">
                <a:tc>
                  <a:txBody>
                    <a:bodyPr/>
                    <a:lstStyle/>
                    <a:p>
                      <a:r>
                        <a:rPr lang="tr-TR" b="1" noProof="0">
                          <a:effectLst/>
                        </a:rPr>
                        <a:t>Misal</a:t>
                      </a:r>
                      <a:endParaRPr lang="tr-TR" noProof="0"/>
                    </a:p>
                  </a:txBody>
                  <a:tcPr anchor="ctr"/>
                </a:tc>
                <a:tc>
                  <a:txBody>
                    <a:bodyPr/>
                    <a:lstStyle/>
                    <a:p>
                      <a:r>
                        <a:rPr lang="tr-TR" noProof="0" dirty="0">
                          <a:effectLst/>
                        </a:rPr>
                        <a:t>Şekil 6.13, faturaları işlemek için kullanılan bir boru ve filtre sistemi örneğidir.</a:t>
                      </a:r>
                      <a:endParaRPr lang="tr-TR" noProof="0" dirty="0"/>
                    </a:p>
                  </a:txBody>
                  <a:tcPr anchor="ctr"/>
                </a:tc>
                <a:extLst>
                  <a:ext uri="{0D108BD9-81ED-4DB2-BD59-A6C34878D82A}">
                    <a16:rowId xmlns:a16="http://schemas.microsoft.com/office/drawing/2014/main" val="10002"/>
                  </a:ext>
                </a:extLst>
              </a:tr>
              <a:tr h="761467">
                <a:tc>
                  <a:txBody>
                    <a:bodyPr/>
                    <a:lstStyle/>
                    <a:p>
                      <a:r>
                        <a:rPr lang="tr-TR" b="1" noProof="0">
                          <a:effectLst/>
                        </a:rPr>
                        <a:t>Kullanıldığında</a:t>
                      </a:r>
                      <a:endParaRPr lang="tr-TR" noProof="0"/>
                    </a:p>
                  </a:txBody>
                  <a:tcPr anchor="ctr"/>
                </a:tc>
                <a:tc>
                  <a:txBody>
                    <a:bodyPr/>
                    <a:lstStyle/>
                    <a:p>
                      <a:r>
                        <a:rPr lang="tr-TR" noProof="0">
                          <a:effectLst/>
                        </a:rPr>
                        <a:t>Girişlerin ilgili çıktıları oluşturmak için ayrı aşamalarda işlendiği veri işleme uygulamalarında (hem toplu hem de işlem tabanlı) yaygın olarak kullanılır.</a:t>
                      </a:r>
                      <a:endParaRPr lang="tr-TR" noProof="0"/>
                    </a:p>
                  </a:txBody>
                  <a:tcPr anchor="ctr"/>
                </a:tc>
                <a:extLst>
                  <a:ext uri="{0D108BD9-81ED-4DB2-BD59-A6C34878D82A}">
                    <a16:rowId xmlns:a16="http://schemas.microsoft.com/office/drawing/2014/main" val="10003"/>
                  </a:ext>
                </a:extLst>
              </a:tr>
              <a:tr h="1015290">
                <a:tc>
                  <a:txBody>
                    <a:bodyPr/>
                    <a:lstStyle/>
                    <a:p>
                      <a:r>
                        <a:rPr lang="tr-TR" b="1" noProof="0">
                          <a:effectLst/>
                        </a:rPr>
                        <a:t>Avantajlar</a:t>
                      </a:r>
                      <a:endParaRPr lang="tr-TR" noProof="0"/>
                    </a:p>
                  </a:txBody>
                  <a:tcPr anchor="ctr"/>
                </a:tc>
                <a:tc>
                  <a:txBody>
                    <a:bodyPr/>
                    <a:lstStyle/>
                    <a:p>
                      <a:r>
                        <a:rPr lang="tr-TR" noProof="0" dirty="0">
                          <a:effectLst/>
                        </a:rPr>
                        <a:t>Anlaşılması kolaydır ve dönüşümün yeniden kullanımını destekler. İş akışı stili, birçok iş sürecinin yapısıyla eşleşir. Dönüşümler ekleyerek evrim yapmak basittir. Sıralı veya eşzamanlı bir sistem olarak uygulanabilir.</a:t>
                      </a:r>
                      <a:endParaRPr lang="tr-TR" noProof="0" dirty="0"/>
                    </a:p>
                  </a:txBody>
                  <a:tcPr anchor="ctr"/>
                </a:tc>
                <a:extLst>
                  <a:ext uri="{0D108BD9-81ED-4DB2-BD59-A6C34878D82A}">
                    <a16:rowId xmlns:a16="http://schemas.microsoft.com/office/drawing/2014/main" val="10004"/>
                  </a:ext>
                </a:extLst>
              </a:tr>
              <a:tr h="1269112">
                <a:tc>
                  <a:txBody>
                    <a:bodyPr/>
                    <a:lstStyle/>
                    <a:p>
                      <a:r>
                        <a:rPr lang="tr-TR" b="1" noProof="0">
                          <a:effectLst/>
                        </a:rPr>
                        <a:t>Dezavantajları</a:t>
                      </a:r>
                      <a:endParaRPr lang="tr-TR" noProof="0"/>
                    </a:p>
                  </a:txBody>
                  <a:tcPr anchor="ctr"/>
                </a:tc>
                <a:tc>
                  <a:txBody>
                    <a:bodyPr/>
                    <a:lstStyle/>
                    <a:p>
                      <a:r>
                        <a:rPr lang="tr-TR" noProof="0" dirty="0">
                          <a:effectLst/>
                        </a:rPr>
                        <a:t>Veri aktarımı için format, iletişim halindeki dönüşümler arasında kararlaştırılmalıdır. Her dönüşüm, girdisini ayrıştırmalı ve çıktılarını kararlaştırılan biçime göre ayrıştırmalıdır. Bu, sistem ek yükünü artırır ve uyumsuz veri yapılarını kullanan işlevsel dönüşümleri yeniden kullanmanın imkansız olduğu anlamına gelebilir.</a:t>
                      </a:r>
                      <a:endParaRPr lang="tr-TR" noProof="0" dirty="0"/>
                    </a:p>
                  </a:txBody>
                  <a:tcPr anchor="ct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EC33B370-F672-B743-B3AF-248A63C17270}" type="slidenum">
              <a:rPr lang="en-US" smtClean="0"/>
              <a:pPr/>
              <a:t>34</a:t>
            </a:fld>
            <a:endParaRPr lang="en-US"/>
          </a:p>
        </p:txBody>
      </p:sp>
      <p:sp>
        <p:nvSpPr>
          <p:cNvPr id="6" name="Footer Placeholder 5"/>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439243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6902"/>
            <a:ext cx="7293232" cy="1143000"/>
          </a:xfrm>
        </p:spPr>
        <p:txBody>
          <a:bodyPr/>
          <a:lstStyle/>
          <a:p>
            <a:pPr algn="l"/>
            <a:r>
              <a:rPr lang="tr-TR" sz="3200" b="1" dirty="0">
                <a:solidFill>
                  <a:srgbClr val="000000"/>
                </a:solidFill>
                <a:latin typeface="Times New Roman" panose="02020603050405020304" pitchFamily="18" charset="0"/>
              </a:rPr>
              <a:t>Boru ve Filtre Mimarisine Bir Örnek</a:t>
            </a:r>
          </a:p>
        </p:txBody>
      </p:sp>
      <p:sp>
        <p:nvSpPr>
          <p:cNvPr id="5" name="Slide Number Placeholder 4"/>
          <p:cNvSpPr>
            <a:spLocks noGrp="1"/>
          </p:cNvSpPr>
          <p:nvPr>
            <p:ph type="sldNum" sz="quarter" idx="12"/>
          </p:nvPr>
        </p:nvSpPr>
        <p:spPr/>
        <p:txBody>
          <a:bodyPr/>
          <a:lstStyle/>
          <a:p>
            <a:fld id="{EC33B370-F672-B743-B3AF-248A63C17270}" type="slidenum">
              <a:rPr lang="en-US" smtClean="0"/>
              <a:pPr/>
              <a:t>35</a:t>
            </a:fld>
            <a:endParaRPr lang="en-US"/>
          </a:p>
        </p:txBody>
      </p:sp>
      <p:sp>
        <p:nvSpPr>
          <p:cNvPr id="6" name="Footer Placeholder 5"/>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pic>
        <p:nvPicPr>
          <p:cNvPr id="9" name="Resim 8"/>
          <p:cNvPicPr>
            <a:picLocks noChangeAspect="1"/>
          </p:cNvPicPr>
          <p:nvPr/>
        </p:nvPicPr>
        <p:blipFill>
          <a:blip r:embed="rId2"/>
          <a:stretch>
            <a:fillRect/>
          </a:stretch>
        </p:blipFill>
        <p:spPr>
          <a:xfrm>
            <a:off x="1498892" y="2157412"/>
            <a:ext cx="9407233" cy="3200399"/>
          </a:xfrm>
          <a:prstGeom prst="rect">
            <a:avLst/>
          </a:prstGeom>
        </p:spPr>
      </p:pic>
    </p:spTree>
    <p:extLst>
      <p:ext uri="{BB962C8B-B14F-4D97-AF65-F5344CB8AC3E}">
        <p14:creationId xmlns:p14="http://schemas.microsoft.com/office/powerpoint/2010/main" val="2427034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Uygulama Mimarileri</a:t>
            </a:r>
          </a:p>
        </p:txBody>
      </p:sp>
      <p:sp>
        <p:nvSpPr>
          <p:cNvPr id="137219" name="Rectangle 3"/>
          <p:cNvSpPr>
            <a:spLocks noGrp="1" noChangeArrowheads="1"/>
          </p:cNvSpPr>
          <p:nvPr>
            <p:ph type="body" idx="1"/>
          </p:nvPr>
        </p:nvSpPr>
        <p:spPr/>
        <p:txBody>
          <a:bodyPr vert="horz" lIns="91797" tIns="45898" rIns="91797" bIns="45898" rtlCol="0">
            <a:normAutofit/>
          </a:bodyPr>
          <a:lstStyle/>
          <a:p>
            <a:pPr algn="just">
              <a:buFont typeface="Arial" panose="020B0604020202020204" pitchFamily="34" charset="0"/>
              <a:buChar char="•"/>
            </a:pPr>
            <a:r>
              <a:rPr lang="tr-TR" dirty="0">
                <a:solidFill>
                  <a:srgbClr val="000000"/>
                </a:solidFill>
                <a:latin typeface="Times New Roman" panose="02020603050405020304" pitchFamily="18" charset="0"/>
              </a:rPr>
              <a:t>Uygulama sistemleri, organizasyonel bir ihtiyacı karşılayacak şekilde tasarlanmıştır.</a:t>
            </a:r>
          </a:p>
          <a:p>
            <a:pPr algn="just">
              <a:buFont typeface="Arial" panose="020B0604020202020204" pitchFamily="34" charset="0"/>
              <a:buChar char="•"/>
            </a:pPr>
            <a:r>
              <a:rPr lang="tr-TR" dirty="0">
                <a:solidFill>
                  <a:srgbClr val="000000"/>
                </a:solidFill>
                <a:latin typeface="Times New Roman" panose="02020603050405020304" pitchFamily="18" charset="0"/>
              </a:rPr>
              <a:t>İşletmelerin pek çok ortak noktası olduğu için, uygulama sistemleri de uygulama gereksinimlerini yansıtan ortak bir mimariye sahip olma eğilimindedir.</a:t>
            </a:r>
          </a:p>
          <a:p>
            <a:pPr algn="just">
              <a:buFont typeface="Arial" panose="020B0604020202020204" pitchFamily="34" charset="0"/>
              <a:buChar char="•"/>
            </a:pPr>
            <a:r>
              <a:rPr lang="tr-TR" dirty="0">
                <a:solidFill>
                  <a:srgbClr val="000000"/>
                </a:solidFill>
                <a:latin typeface="Times New Roman" panose="02020603050405020304" pitchFamily="18" charset="0"/>
              </a:rPr>
              <a:t>Genel bir uygulama mimarisi, belirli gereksinimleri karşılayan bir sistem oluşturmak için yapılandırılabilen ve uyarlanabilen bir tür yazılım sistemi için bir mimaridir.</a:t>
            </a:r>
          </a:p>
        </p:txBody>
      </p:sp>
      <p:sp>
        <p:nvSpPr>
          <p:cNvPr id="4" name="Slide Number Placeholder 3"/>
          <p:cNvSpPr>
            <a:spLocks noGrp="1"/>
          </p:cNvSpPr>
          <p:nvPr>
            <p:ph type="sldNum" sz="quarter" idx="12"/>
          </p:nvPr>
        </p:nvSpPr>
        <p:spPr/>
        <p:txBody>
          <a:bodyPr/>
          <a:lstStyle/>
          <a:p>
            <a:fld id="{EC33B370-F672-B743-B3AF-248A63C17270}" type="slidenum">
              <a:rPr lang="en-US" smtClean="0"/>
              <a:pPr/>
              <a:t>36</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585843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1981200" y="342107"/>
            <a:ext cx="7293232" cy="1143000"/>
          </a:xfrm>
        </p:spPr>
        <p:txBody>
          <a:bodyPr/>
          <a:lstStyle/>
          <a:p>
            <a:pPr algn="l"/>
            <a:r>
              <a:rPr lang="tr-TR" sz="3200" b="1" dirty="0">
                <a:solidFill>
                  <a:srgbClr val="000000"/>
                </a:solidFill>
                <a:latin typeface="Times New Roman" panose="02020603050405020304" pitchFamily="18" charset="0"/>
              </a:rPr>
              <a:t>Uygulama Mimarilerinin Kullanımı</a:t>
            </a:r>
          </a:p>
        </p:txBody>
      </p:sp>
      <p:sp>
        <p:nvSpPr>
          <p:cNvPr id="138243" name="Rectangle 3"/>
          <p:cNvSpPr>
            <a:spLocks noGrp="1" noChangeArrowheads="1"/>
          </p:cNvSpPr>
          <p:nvPr>
            <p:ph type="body" idx="1"/>
          </p:nvPr>
        </p:nvSpPr>
        <p:spPr/>
        <p:txBody>
          <a:bodyPr vert="horz" lIns="91797" tIns="45898" rIns="91797" bIns="45898" rtlCol="0">
            <a:normAutofit/>
          </a:bodyPr>
          <a:lstStyle/>
          <a:p>
            <a:pPr algn="just">
              <a:buFont typeface="Arial" panose="020B0604020202020204" pitchFamily="34" charset="0"/>
              <a:buChar char="•"/>
            </a:pPr>
            <a:r>
              <a:rPr lang="tr-TR" dirty="0">
                <a:solidFill>
                  <a:srgbClr val="000000"/>
                </a:solidFill>
                <a:latin typeface="Times New Roman" panose="02020603050405020304" pitchFamily="18" charset="0"/>
              </a:rPr>
              <a:t>Mimari tasarım için bir başlangıç ​​noktası olarak.</a:t>
            </a:r>
          </a:p>
          <a:p>
            <a:pPr algn="just">
              <a:buFont typeface="Arial" panose="020B0604020202020204" pitchFamily="34" charset="0"/>
              <a:buChar char="•"/>
            </a:pPr>
            <a:r>
              <a:rPr lang="tr-TR" dirty="0">
                <a:solidFill>
                  <a:srgbClr val="000000"/>
                </a:solidFill>
                <a:latin typeface="Times New Roman" panose="02020603050405020304" pitchFamily="18" charset="0"/>
              </a:rPr>
              <a:t>Tasarım kontrol listesi olarak.</a:t>
            </a:r>
          </a:p>
          <a:p>
            <a:pPr algn="just">
              <a:buFont typeface="Arial" panose="020B0604020202020204" pitchFamily="34" charset="0"/>
              <a:buChar char="•"/>
            </a:pPr>
            <a:r>
              <a:rPr lang="tr-TR" dirty="0">
                <a:solidFill>
                  <a:srgbClr val="000000"/>
                </a:solidFill>
                <a:latin typeface="Times New Roman" panose="02020603050405020304" pitchFamily="18" charset="0"/>
              </a:rPr>
              <a:t>Geliştirme ekibinin çalışmalarını organize etmenin bir yolu olarak.</a:t>
            </a:r>
          </a:p>
          <a:p>
            <a:pPr algn="just">
              <a:buFont typeface="Arial" panose="020B0604020202020204" pitchFamily="34" charset="0"/>
              <a:buChar char="•"/>
            </a:pPr>
            <a:r>
              <a:rPr lang="tr-TR" dirty="0">
                <a:solidFill>
                  <a:srgbClr val="000000"/>
                </a:solidFill>
                <a:latin typeface="Times New Roman" panose="02020603050405020304" pitchFamily="18" charset="0"/>
              </a:rPr>
              <a:t>Yeniden kullanım için bileşenleri değerlendirmenin bir yolu olarak.</a:t>
            </a:r>
          </a:p>
          <a:p>
            <a:pPr algn="just">
              <a:buFont typeface="Arial" panose="020B0604020202020204" pitchFamily="34" charset="0"/>
              <a:buChar char="•"/>
            </a:pPr>
            <a:r>
              <a:rPr lang="tr-TR" dirty="0">
                <a:solidFill>
                  <a:srgbClr val="000000"/>
                </a:solidFill>
                <a:latin typeface="Times New Roman" panose="02020603050405020304" pitchFamily="18" charset="0"/>
              </a:rPr>
              <a:t>Uygulama türleri hakkında konuşmak için bir kelime dağarcığı olarak.</a:t>
            </a:r>
          </a:p>
        </p:txBody>
      </p:sp>
      <p:sp>
        <p:nvSpPr>
          <p:cNvPr id="4" name="Slide Number Placeholder 3"/>
          <p:cNvSpPr>
            <a:spLocks noGrp="1"/>
          </p:cNvSpPr>
          <p:nvPr>
            <p:ph type="sldNum" sz="quarter" idx="12"/>
          </p:nvPr>
        </p:nvSpPr>
        <p:spPr/>
        <p:txBody>
          <a:bodyPr/>
          <a:lstStyle/>
          <a:p>
            <a:fld id="{EC33B370-F672-B743-B3AF-248A63C17270}" type="slidenum">
              <a:rPr lang="en-US" smtClean="0"/>
              <a:pPr/>
              <a:t>37</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3895802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Uygulama Türlerine Örnekler</a:t>
            </a:r>
          </a:p>
        </p:txBody>
      </p:sp>
      <p:sp>
        <p:nvSpPr>
          <p:cNvPr id="139267" name="Rectangle 3"/>
          <p:cNvSpPr>
            <a:spLocks noGrp="1" noChangeArrowheads="1"/>
          </p:cNvSpPr>
          <p:nvPr>
            <p:ph type="body" idx="1"/>
          </p:nvPr>
        </p:nvSpPr>
        <p:spPr/>
        <p:txBody>
          <a:bodyPr>
            <a:normAutofit fontScale="92500" lnSpcReduction="10000"/>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Veri işleme uygulamaları</a:t>
            </a:r>
          </a:p>
          <a:p>
            <a:pPr marL="742950" lvl="1" indent="-285750" algn="just"/>
            <a:r>
              <a:rPr lang="tr-TR" b="0" i="0" noProof="0" dirty="0">
                <a:solidFill>
                  <a:srgbClr val="000000"/>
                </a:solidFill>
                <a:effectLst/>
                <a:latin typeface="Times New Roman" panose="02020603050405020304" pitchFamily="18" charset="0"/>
              </a:rPr>
              <a:t>İşleme sırasında açık kullanıcı müdahalesi olmadan verileri toplu olarak işleyen veriye dayalı uygulamalar.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İşlem işleme uygulamaları</a:t>
            </a:r>
          </a:p>
          <a:p>
            <a:pPr marL="742950" lvl="1" indent="-285750" algn="just"/>
            <a:r>
              <a:rPr lang="tr-TR" b="0" i="0" noProof="0" dirty="0">
                <a:solidFill>
                  <a:srgbClr val="000000"/>
                </a:solidFill>
                <a:effectLst/>
                <a:latin typeface="Times New Roman" panose="02020603050405020304" pitchFamily="18" charset="0"/>
              </a:rPr>
              <a:t>Kullanıcı isteklerini işleyen ve bir sistem veritabanındaki bilgileri güncelleyen veri merkezli uygulamalar.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Olay işleyici sistemler</a:t>
            </a:r>
          </a:p>
          <a:p>
            <a:pPr marL="742950" lvl="1" indent="-285750" algn="just"/>
            <a:r>
              <a:rPr lang="tr-TR" b="0" i="0" noProof="0" dirty="0">
                <a:solidFill>
                  <a:srgbClr val="000000"/>
                </a:solidFill>
                <a:effectLst/>
                <a:latin typeface="Times New Roman" panose="02020603050405020304" pitchFamily="18" charset="0"/>
              </a:rPr>
              <a:t>Sistem eylemlerinin, sistem ortamındaki olayları yorumlamaya bağlı olduğu uygulamalar.</a:t>
            </a:r>
          </a:p>
          <a:p>
            <a:pPr algn="just">
              <a:buFont typeface="Arial" panose="020B0604020202020204" pitchFamily="34" charset="0"/>
              <a:buChar char="•"/>
            </a:pPr>
            <a:r>
              <a:rPr lang="en-US" b="0" i="0" noProof="0" dirty="0" err="1" smtClean="0">
                <a:solidFill>
                  <a:srgbClr val="000000"/>
                </a:solidFill>
                <a:effectLst/>
                <a:latin typeface="Times New Roman" panose="02020603050405020304" pitchFamily="18" charset="0"/>
              </a:rPr>
              <a:t>Programlama</a:t>
            </a:r>
            <a:r>
              <a:rPr lang="en-US" b="0" i="0" noProof="0" dirty="0" smtClean="0">
                <a:solidFill>
                  <a:srgbClr val="000000"/>
                </a:solidFill>
                <a:effectLst/>
                <a:latin typeface="Times New Roman" panose="02020603050405020304" pitchFamily="18" charset="0"/>
              </a:rPr>
              <a:t> </a:t>
            </a:r>
            <a:r>
              <a:rPr lang="en-US" dirty="0" err="1" smtClean="0">
                <a:solidFill>
                  <a:srgbClr val="000000"/>
                </a:solidFill>
                <a:latin typeface="Times New Roman" panose="02020603050405020304" pitchFamily="18" charset="0"/>
              </a:rPr>
              <a:t>dili</a:t>
            </a:r>
            <a:r>
              <a:rPr lang="tr-TR" b="0" i="0" noProof="0" dirty="0" smtClean="0">
                <a:solidFill>
                  <a:srgbClr val="000000"/>
                </a:solidFill>
                <a:effectLst/>
                <a:latin typeface="Times New Roman" panose="02020603050405020304" pitchFamily="18" charset="0"/>
              </a:rPr>
              <a:t> </a:t>
            </a:r>
            <a:r>
              <a:rPr lang="tr-TR" b="0" i="0" noProof="0" dirty="0">
                <a:solidFill>
                  <a:srgbClr val="000000"/>
                </a:solidFill>
                <a:effectLst/>
                <a:latin typeface="Times New Roman" panose="02020603050405020304" pitchFamily="18" charset="0"/>
              </a:rPr>
              <a:t>işleme sistemleri</a:t>
            </a:r>
          </a:p>
          <a:p>
            <a:pPr marL="742950" lvl="1" indent="-285750" algn="just"/>
            <a:r>
              <a:rPr lang="tr-TR" b="0" i="0" noProof="0" dirty="0">
                <a:solidFill>
                  <a:srgbClr val="000000"/>
                </a:solidFill>
                <a:effectLst/>
                <a:latin typeface="Times New Roman" panose="02020603050405020304" pitchFamily="18" charset="0"/>
              </a:rPr>
              <a:t>Kullanıcıların niyetlerinin sistem tarafından işlenen ve yorumlanan resmi bir dilde belirtildiği uygulamalar.</a:t>
            </a:r>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
        <p:nvSpPr>
          <p:cNvPr id="4" name="Slide Number Placeholder 3"/>
          <p:cNvSpPr>
            <a:spLocks noGrp="1"/>
          </p:cNvSpPr>
          <p:nvPr>
            <p:ph type="sldNum" sz="quarter" idx="12"/>
          </p:nvPr>
        </p:nvSpPr>
        <p:spPr/>
        <p:txBody>
          <a:bodyPr/>
          <a:lstStyle/>
          <a:p>
            <a:fld id="{EC33B370-F672-B743-B3AF-248A63C17270}" type="slidenum">
              <a:rPr lang="en-US" smtClean="0"/>
              <a:pPr/>
              <a:t>38</a:t>
            </a:fld>
            <a:endParaRPr lang="en-US"/>
          </a:p>
        </p:txBody>
      </p:sp>
    </p:spTree>
    <p:extLst>
      <p:ext uri="{BB962C8B-B14F-4D97-AF65-F5344CB8AC3E}">
        <p14:creationId xmlns:p14="http://schemas.microsoft.com/office/powerpoint/2010/main" val="1161978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Uygulama Türü Örnekleri</a:t>
            </a:r>
          </a:p>
        </p:txBody>
      </p:sp>
      <p:sp>
        <p:nvSpPr>
          <p:cNvPr id="140291" name="Rectangle 3"/>
          <p:cNvSpPr>
            <a:spLocks noGrp="1" noChangeArrowheads="1"/>
          </p:cNvSpPr>
          <p:nvPr>
            <p:ph type="body" idx="1"/>
          </p:nvPr>
        </p:nvSpPr>
        <p:spPr/>
        <p:txBody>
          <a:bodyPr vert="horz" lIns="91797" tIns="45898" rIns="91797" bIns="45898" rtlCol="0">
            <a:normAutofit/>
          </a:bodyPr>
          <a:lstStyle/>
          <a:p>
            <a:pPr algn="just">
              <a:buFont typeface="Arial" panose="020B0604020202020204" pitchFamily="34" charset="0"/>
              <a:buChar char="•"/>
            </a:pPr>
            <a:r>
              <a:rPr lang="tr-TR" dirty="0">
                <a:solidFill>
                  <a:srgbClr val="000000"/>
                </a:solidFill>
                <a:latin typeface="Times New Roman" panose="02020603050405020304" pitchFamily="18" charset="0"/>
              </a:rPr>
              <a:t>Burada odak noktası, işlem işleme ve dil işleme sistemleridir.</a:t>
            </a:r>
          </a:p>
          <a:p>
            <a:pPr algn="just">
              <a:buFont typeface="Arial" panose="020B0604020202020204" pitchFamily="34" charset="0"/>
              <a:buChar char="•"/>
            </a:pPr>
            <a:r>
              <a:rPr lang="tr-TR" dirty="0">
                <a:solidFill>
                  <a:srgbClr val="000000"/>
                </a:solidFill>
                <a:latin typeface="Times New Roman" panose="02020603050405020304" pitchFamily="18" charset="0"/>
              </a:rPr>
              <a:t>İşlem işleme sistemleri</a:t>
            </a:r>
          </a:p>
          <a:p>
            <a:pPr marL="742950" lvl="1" indent="-285750" algn="just"/>
            <a:r>
              <a:rPr lang="tr-TR" dirty="0">
                <a:solidFill>
                  <a:srgbClr val="000000"/>
                </a:solidFill>
                <a:latin typeface="Times New Roman" panose="02020603050405020304" pitchFamily="18" charset="0"/>
              </a:rPr>
              <a:t>E-ticaret sistemleri;</a:t>
            </a:r>
          </a:p>
          <a:p>
            <a:pPr marL="742950" lvl="1" indent="-285750" algn="just"/>
            <a:r>
              <a:rPr lang="tr-TR" dirty="0">
                <a:solidFill>
                  <a:srgbClr val="000000"/>
                </a:solidFill>
                <a:latin typeface="Times New Roman" panose="02020603050405020304" pitchFamily="18" charset="0"/>
              </a:rPr>
              <a:t>Rezervasyon sistemleri.</a:t>
            </a:r>
          </a:p>
          <a:p>
            <a:pPr algn="just">
              <a:buFont typeface="Arial" panose="020B0604020202020204" pitchFamily="34" charset="0"/>
              <a:buChar char="•"/>
            </a:pPr>
            <a:r>
              <a:rPr lang="en-US" dirty="0" err="1">
                <a:solidFill>
                  <a:srgbClr val="000000"/>
                </a:solidFill>
                <a:latin typeface="Times New Roman" panose="02020603050405020304" pitchFamily="18" charset="0"/>
              </a:rPr>
              <a:t>Programlama</a:t>
            </a:r>
            <a:r>
              <a:rPr lang="en-US" dirty="0">
                <a:solidFill>
                  <a:srgbClr val="000000"/>
                </a:solidFill>
                <a:latin typeface="Times New Roman" panose="02020603050405020304" pitchFamily="18" charset="0"/>
              </a:rPr>
              <a:t> d</a:t>
            </a:r>
            <a:r>
              <a:rPr lang="tr-TR" dirty="0">
                <a:solidFill>
                  <a:srgbClr val="000000"/>
                </a:solidFill>
                <a:latin typeface="Times New Roman" panose="02020603050405020304" pitchFamily="18" charset="0"/>
              </a:rPr>
              <a:t>il</a:t>
            </a:r>
            <a:r>
              <a:rPr lang="en-US" dirty="0" err="1">
                <a:solidFill>
                  <a:srgbClr val="000000"/>
                </a:solidFill>
                <a:latin typeface="Times New Roman" panose="02020603050405020304" pitchFamily="18" charset="0"/>
              </a:rPr>
              <a:t>i</a:t>
            </a:r>
            <a:r>
              <a:rPr lang="tr-TR" dirty="0">
                <a:solidFill>
                  <a:srgbClr val="000000"/>
                </a:solidFill>
                <a:latin typeface="Times New Roman" panose="02020603050405020304" pitchFamily="18" charset="0"/>
              </a:rPr>
              <a:t> işleme sistemleri</a:t>
            </a:r>
          </a:p>
          <a:p>
            <a:pPr marL="742950" lvl="1" indent="-285750" algn="just"/>
            <a:r>
              <a:rPr lang="tr-TR" dirty="0">
                <a:solidFill>
                  <a:srgbClr val="000000"/>
                </a:solidFill>
                <a:latin typeface="Times New Roman" panose="02020603050405020304" pitchFamily="18" charset="0"/>
              </a:rPr>
              <a:t>Derleyiciler;</a:t>
            </a:r>
          </a:p>
          <a:p>
            <a:pPr marL="742950" lvl="1" indent="-285750" algn="just"/>
            <a:r>
              <a:rPr lang="tr-TR" dirty="0">
                <a:solidFill>
                  <a:srgbClr val="000000"/>
                </a:solidFill>
                <a:latin typeface="Times New Roman" panose="02020603050405020304" pitchFamily="18" charset="0"/>
              </a:rPr>
              <a:t>Komut tercümanları.</a:t>
            </a:r>
          </a:p>
        </p:txBody>
      </p:sp>
      <p:sp>
        <p:nvSpPr>
          <p:cNvPr id="4" name="Slide Number Placeholder 3"/>
          <p:cNvSpPr>
            <a:spLocks noGrp="1"/>
          </p:cNvSpPr>
          <p:nvPr>
            <p:ph type="sldNum" sz="quarter" idx="12"/>
          </p:nvPr>
        </p:nvSpPr>
        <p:spPr/>
        <p:txBody>
          <a:bodyPr/>
          <a:lstStyle/>
          <a:p>
            <a:fld id="{EC33B370-F672-B743-B3AF-248A63C17270}" type="slidenum">
              <a:rPr lang="en-US" smtClean="0"/>
              <a:pPr/>
              <a:t>39</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3800882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p:spPr>
        <p:txBody>
          <a:bodyPr vert="horz" lIns="90487" tIns="44450" rIns="90487" bIns="44450" rtlCol="0" anchor="ctr">
            <a:normAutofit/>
          </a:bodyPr>
          <a:lstStyle/>
          <a:p>
            <a:pPr algn="l"/>
            <a:r>
              <a:rPr lang="tr-TR" sz="3200" b="1" dirty="0">
                <a:solidFill>
                  <a:srgbClr val="000000"/>
                </a:solidFill>
                <a:latin typeface="Times New Roman" panose="02020603050405020304" pitchFamily="18" charset="0"/>
              </a:rPr>
              <a:t>Mimari Tasarım</a:t>
            </a:r>
          </a:p>
        </p:txBody>
      </p:sp>
      <p:sp>
        <p:nvSpPr>
          <p:cNvPr id="7171" name="Rectangle 3"/>
          <p:cNvSpPr>
            <a:spLocks noGrp="1" noChangeArrowheads="1"/>
          </p:cNvSpPr>
          <p:nvPr>
            <p:ph idx="1"/>
          </p:nvPr>
        </p:nvSpPr>
        <p:spPr>
          <a:noFill/>
          <a:ln/>
        </p:spPr>
        <p:txBody>
          <a:bodyPr vert="horz" lIns="90487" tIns="44450" rIns="90487" bIns="44450" rtlCol="0">
            <a:normAutofit/>
          </a:bodyPr>
          <a:lstStyle/>
          <a:p>
            <a:pPr algn="just">
              <a:buFont typeface="Arial" panose="020B0604020202020204" pitchFamily="34" charset="0"/>
              <a:buChar char="•"/>
            </a:pPr>
            <a:r>
              <a:rPr lang="tr-TR" dirty="0">
                <a:solidFill>
                  <a:srgbClr val="000000"/>
                </a:solidFill>
                <a:latin typeface="Times New Roman" panose="02020603050405020304" pitchFamily="18" charset="0"/>
              </a:rPr>
              <a:t>Sistem tasarım sürecinin erken bir aşaması.</a:t>
            </a:r>
          </a:p>
          <a:p>
            <a:pPr algn="just">
              <a:buFont typeface="Arial" panose="020B0604020202020204" pitchFamily="34" charset="0"/>
              <a:buChar char="•"/>
            </a:pPr>
            <a:r>
              <a:rPr lang="tr-TR" dirty="0">
                <a:solidFill>
                  <a:srgbClr val="000000"/>
                </a:solidFill>
                <a:latin typeface="Times New Roman" panose="02020603050405020304" pitchFamily="18" charset="0"/>
              </a:rPr>
              <a:t>Spesifikasyon ve tasarım süreçleri arasındaki bağlantıyı temsil eder.</a:t>
            </a:r>
          </a:p>
          <a:p>
            <a:pPr algn="just">
              <a:buFont typeface="Arial" panose="020B0604020202020204" pitchFamily="34" charset="0"/>
              <a:buChar char="•"/>
            </a:pPr>
            <a:r>
              <a:rPr lang="tr-TR" dirty="0">
                <a:solidFill>
                  <a:srgbClr val="000000"/>
                </a:solidFill>
                <a:latin typeface="Times New Roman" panose="02020603050405020304" pitchFamily="18" charset="0"/>
              </a:rPr>
              <a:t>Genellikle bazı spesifikasyon faaliyetlerine paralel olarak gerçekleştirilir.</a:t>
            </a:r>
          </a:p>
          <a:p>
            <a:pPr algn="just">
              <a:buFont typeface="Arial" panose="020B0604020202020204" pitchFamily="34" charset="0"/>
              <a:buChar char="•"/>
            </a:pPr>
            <a:r>
              <a:rPr lang="tr-TR" dirty="0">
                <a:solidFill>
                  <a:srgbClr val="000000"/>
                </a:solidFill>
                <a:latin typeface="Times New Roman" panose="02020603050405020304" pitchFamily="18" charset="0"/>
              </a:rPr>
              <a:t>Ana sistem bileşenlerinin ve bunların iletişimlerinin tanımlanmasını içerir.</a:t>
            </a:r>
          </a:p>
        </p:txBody>
      </p:sp>
      <p:sp>
        <p:nvSpPr>
          <p:cNvPr id="4" name="Slide Number Placeholder 3"/>
          <p:cNvSpPr>
            <a:spLocks noGrp="1"/>
          </p:cNvSpPr>
          <p:nvPr>
            <p:ph type="sldNum" sz="quarter" idx="12"/>
          </p:nvPr>
        </p:nvSpPr>
        <p:spPr/>
        <p:txBody>
          <a:bodyPr/>
          <a:lstStyle/>
          <a:p>
            <a:fld id="{EC33B370-F672-B743-B3AF-248A63C17270}" type="slidenum">
              <a:rPr lang="en-US" smtClean="0"/>
              <a:pPr/>
              <a:t>4</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35114049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İşlem </a:t>
            </a:r>
            <a:r>
              <a:rPr lang="tr-TR" sz="3200" dirty="0">
                <a:solidFill>
                  <a:srgbClr val="000000"/>
                </a:solidFill>
                <a:latin typeface="Times New Roman" panose="02020603050405020304" pitchFamily="18" charset="0"/>
              </a:rPr>
              <a:t>İ</a:t>
            </a:r>
            <a:r>
              <a:rPr lang="tr-TR" sz="3200" b="1" dirty="0">
                <a:solidFill>
                  <a:srgbClr val="000000"/>
                </a:solidFill>
                <a:latin typeface="Times New Roman" panose="02020603050405020304" pitchFamily="18" charset="0"/>
              </a:rPr>
              <a:t>şleme Sistemleri</a:t>
            </a:r>
          </a:p>
        </p:txBody>
      </p:sp>
      <p:sp>
        <p:nvSpPr>
          <p:cNvPr id="144387" name="Rectangle 3"/>
          <p:cNvSpPr>
            <a:spLocks noGrp="1" noChangeArrowheads="1"/>
          </p:cNvSpPr>
          <p:nvPr>
            <p:ph type="body" idx="1"/>
          </p:nvPr>
        </p:nvSpPr>
        <p:spPr/>
        <p:txBody>
          <a:bodyPr vert="horz" lIns="91797" tIns="45898" rIns="91797" bIns="45898" rtlCol="0">
            <a:normAutofit/>
          </a:bodyPr>
          <a:lstStyle/>
          <a:p>
            <a:pPr algn="just">
              <a:buFont typeface="Arial" panose="020B0604020202020204" pitchFamily="34" charset="0"/>
              <a:buChar char="•"/>
            </a:pPr>
            <a:r>
              <a:rPr lang="tr-TR" dirty="0">
                <a:solidFill>
                  <a:srgbClr val="000000"/>
                </a:solidFill>
                <a:latin typeface="Times New Roman" panose="02020603050405020304" pitchFamily="18" charset="0"/>
              </a:rPr>
              <a:t>Kullanıcıların bir veritabanından bilgi taleplerini veya veritabanını güncelleme taleplerini işleyin.</a:t>
            </a:r>
          </a:p>
          <a:p>
            <a:pPr algn="just">
              <a:buFont typeface="Arial" panose="020B0604020202020204" pitchFamily="34" charset="0"/>
              <a:buChar char="•"/>
            </a:pPr>
            <a:r>
              <a:rPr lang="tr-TR" dirty="0">
                <a:solidFill>
                  <a:srgbClr val="000000"/>
                </a:solidFill>
                <a:latin typeface="Times New Roman" panose="02020603050405020304" pitchFamily="18" charset="0"/>
              </a:rPr>
              <a:t>Kullanıcı perspektifinden bir işlem şu şekildedir:</a:t>
            </a:r>
          </a:p>
          <a:p>
            <a:pPr marL="742950" lvl="1" indent="-285750" algn="just"/>
            <a:r>
              <a:rPr lang="tr-TR" dirty="0">
                <a:solidFill>
                  <a:srgbClr val="000000"/>
                </a:solidFill>
                <a:latin typeface="Times New Roman" panose="02020603050405020304" pitchFamily="18" charset="0"/>
              </a:rPr>
              <a:t>Bir hedefi karşılayan tutarlı işlemler dizisi;</a:t>
            </a:r>
          </a:p>
          <a:p>
            <a:pPr marL="742950" lvl="1" indent="-285750" algn="just"/>
            <a:r>
              <a:rPr lang="tr-TR" dirty="0">
                <a:solidFill>
                  <a:srgbClr val="000000"/>
                </a:solidFill>
                <a:latin typeface="Times New Roman" panose="02020603050405020304" pitchFamily="18" charset="0"/>
              </a:rPr>
              <a:t>Örneğin - Londra'dan Paris'e uçuşların zamanlarını bulun.</a:t>
            </a:r>
          </a:p>
          <a:p>
            <a:pPr algn="just">
              <a:buFont typeface="Arial" panose="020B0604020202020204" pitchFamily="34" charset="0"/>
              <a:buChar char="•"/>
            </a:pPr>
            <a:r>
              <a:rPr lang="tr-TR" dirty="0">
                <a:solidFill>
                  <a:srgbClr val="000000"/>
                </a:solidFill>
                <a:latin typeface="Times New Roman" panose="02020603050405020304" pitchFamily="18" charset="0"/>
              </a:rPr>
              <a:t>Kullanıcılar, daha sonra bir işlem yöneticisi tarafından işlenen hizmet için eşzamansız isteklerde bulunur.</a:t>
            </a:r>
          </a:p>
        </p:txBody>
      </p:sp>
      <p:sp>
        <p:nvSpPr>
          <p:cNvPr id="4" name="Slide Number Placeholder 3"/>
          <p:cNvSpPr>
            <a:spLocks noGrp="1"/>
          </p:cNvSpPr>
          <p:nvPr>
            <p:ph type="sldNum" sz="quarter" idx="12"/>
          </p:nvPr>
        </p:nvSpPr>
        <p:spPr/>
        <p:txBody>
          <a:bodyPr/>
          <a:lstStyle/>
          <a:p>
            <a:fld id="{EC33B370-F672-B743-B3AF-248A63C17270}" type="slidenum">
              <a:rPr lang="en-US" smtClean="0"/>
              <a:pPr/>
              <a:t>40</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647796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İşlem İşleme Uygulamalarının Yapısı</a:t>
            </a:r>
          </a:p>
        </p:txBody>
      </p:sp>
      <p:sp>
        <p:nvSpPr>
          <p:cNvPr id="5" name="Slide Number Placeholder 4"/>
          <p:cNvSpPr>
            <a:spLocks noGrp="1"/>
          </p:cNvSpPr>
          <p:nvPr>
            <p:ph type="sldNum" sz="quarter" idx="12"/>
          </p:nvPr>
        </p:nvSpPr>
        <p:spPr/>
        <p:txBody>
          <a:bodyPr/>
          <a:lstStyle/>
          <a:p>
            <a:fld id="{EC33B370-F672-B743-B3AF-248A63C17270}" type="slidenum">
              <a:rPr lang="en-US" smtClean="0"/>
              <a:pPr/>
              <a:t>41</a:t>
            </a:fld>
            <a:endParaRPr lang="en-US"/>
          </a:p>
        </p:txBody>
      </p:sp>
      <p:sp>
        <p:nvSpPr>
          <p:cNvPr id="6" name="Footer Placeholder 5"/>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pic>
        <p:nvPicPr>
          <p:cNvPr id="8" name="Resim 7"/>
          <p:cNvPicPr>
            <a:picLocks noChangeAspect="1"/>
          </p:cNvPicPr>
          <p:nvPr/>
        </p:nvPicPr>
        <p:blipFill>
          <a:blip r:embed="rId2"/>
          <a:stretch>
            <a:fillRect/>
          </a:stretch>
        </p:blipFill>
        <p:spPr>
          <a:xfrm>
            <a:off x="514350" y="2819400"/>
            <a:ext cx="11001376" cy="1210678"/>
          </a:xfrm>
          <a:prstGeom prst="rect">
            <a:avLst/>
          </a:prstGeom>
        </p:spPr>
      </p:pic>
    </p:spTree>
    <p:extLst>
      <p:ext uri="{BB962C8B-B14F-4D97-AF65-F5344CB8AC3E}">
        <p14:creationId xmlns:p14="http://schemas.microsoft.com/office/powerpoint/2010/main" val="1264452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Bir ATM Sisteminin Yazılım Mimarisi</a:t>
            </a:r>
          </a:p>
        </p:txBody>
      </p:sp>
      <p:sp>
        <p:nvSpPr>
          <p:cNvPr id="5" name="Slide Number Placeholder 4"/>
          <p:cNvSpPr>
            <a:spLocks noGrp="1"/>
          </p:cNvSpPr>
          <p:nvPr>
            <p:ph type="sldNum" sz="quarter" idx="12"/>
          </p:nvPr>
        </p:nvSpPr>
        <p:spPr/>
        <p:txBody>
          <a:bodyPr/>
          <a:lstStyle/>
          <a:p>
            <a:fld id="{EC33B370-F672-B743-B3AF-248A63C17270}" type="slidenum">
              <a:rPr lang="en-US" smtClean="0"/>
              <a:pPr/>
              <a:t>42</a:t>
            </a:fld>
            <a:endParaRPr lang="en-US"/>
          </a:p>
        </p:txBody>
      </p:sp>
      <p:sp>
        <p:nvSpPr>
          <p:cNvPr id="6" name="Footer Placeholder 5"/>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pic>
        <p:nvPicPr>
          <p:cNvPr id="8" name="Resim 7"/>
          <p:cNvPicPr>
            <a:picLocks noChangeAspect="1"/>
          </p:cNvPicPr>
          <p:nvPr/>
        </p:nvPicPr>
        <p:blipFill>
          <a:blip r:embed="rId2"/>
          <a:stretch>
            <a:fillRect/>
          </a:stretch>
        </p:blipFill>
        <p:spPr>
          <a:xfrm>
            <a:off x="1105922" y="1690688"/>
            <a:ext cx="9366815" cy="3980756"/>
          </a:xfrm>
          <a:prstGeom prst="rect">
            <a:avLst/>
          </a:prstGeom>
        </p:spPr>
      </p:pic>
    </p:spTree>
    <p:extLst>
      <p:ext uri="{BB962C8B-B14F-4D97-AF65-F5344CB8AC3E}">
        <p14:creationId xmlns:p14="http://schemas.microsoft.com/office/powerpoint/2010/main" val="1533750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Bilgi Sistemleri Mimarisi</a:t>
            </a:r>
          </a:p>
        </p:txBody>
      </p:sp>
      <p:sp>
        <p:nvSpPr>
          <p:cNvPr id="146435" name="Rectangle 3"/>
          <p:cNvSpPr>
            <a:spLocks noGrp="1" noChangeArrowheads="1"/>
          </p:cNvSpPr>
          <p:nvPr>
            <p:ph type="body" idx="1"/>
          </p:nvPr>
        </p:nvSpPr>
        <p:spPr/>
        <p:txBody>
          <a:bodyPr vert="horz" lIns="91797" tIns="45898" rIns="91797" bIns="45898" rtlCol="0">
            <a:normAutofit/>
          </a:bodyPr>
          <a:lstStyle/>
          <a:p>
            <a:pPr algn="just">
              <a:buFont typeface="Arial" panose="020B0604020202020204" pitchFamily="34" charset="0"/>
              <a:buChar char="•"/>
            </a:pPr>
            <a:r>
              <a:rPr lang="tr-TR" dirty="0">
                <a:solidFill>
                  <a:srgbClr val="000000"/>
                </a:solidFill>
                <a:latin typeface="Times New Roman" panose="02020603050405020304" pitchFamily="18" charset="0"/>
              </a:rPr>
              <a:t>Bilgi sistemleri, katmanlı bir mimari olarak organize edilebilen genel bir mimariye sahiptir.</a:t>
            </a:r>
          </a:p>
          <a:p>
            <a:pPr algn="just">
              <a:buFont typeface="Arial" panose="020B0604020202020204" pitchFamily="34" charset="0"/>
              <a:buChar char="•"/>
            </a:pPr>
            <a:r>
              <a:rPr lang="tr-TR" dirty="0">
                <a:solidFill>
                  <a:srgbClr val="000000"/>
                </a:solidFill>
                <a:latin typeface="Times New Roman" panose="02020603050405020304" pitchFamily="18" charset="0"/>
              </a:rPr>
              <a:t>Bunlar işlem tabanlı sistemlerdir çünkü bu sistemlerle etkileşim genellikle veritabanı işlemlerini içerir.</a:t>
            </a:r>
          </a:p>
          <a:p>
            <a:pPr algn="just">
              <a:buFont typeface="Arial" panose="020B0604020202020204" pitchFamily="34" charset="0"/>
              <a:buChar char="•"/>
            </a:pPr>
            <a:r>
              <a:rPr lang="tr-TR" dirty="0">
                <a:solidFill>
                  <a:srgbClr val="000000"/>
                </a:solidFill>
                <a:latin typeface="Times New Roman" panose="02020603050405020304" pitchFamily="18" charset="0"/>
              </a:rPr>
              <a:t>Katmanlar şunları içerir:</a:t>
            </a:r>
          </a:p>
          <a:p>
            <a:pPr marL="742950" lvl="1" indent="-285750" algn="just"/>
            <a:r>
              <a:rPr lang="tr-TR" dirty="0">
                <a:solidFill>
                  <a:srgbClr val="000000"/>
                </a:solidFill>
                <a:latin typeface="Times New Roman" panose="02020603050405020304" pitchFamily="18" charset="0"/>
              </a:rPr>
              <a:t>Kullanıcı arayüzü</a:t>
            </a:r>
          </a:p>
          <a:p>
            <a:pPr marL="742950" lvl="1" indent="-285750" algn="just"/>
            <a:r>
              <a:rPr lang="tr-TR" dirty="0">
                <a:solidFill>
                  <a:srgbClr val="000000"/>
                </a:solidFill>
                <a:latin typeface="Times New Roman" panose="02020603050405020304" pitchFamily="18" charset="0"/>
              </a:rPr>
              <a:t>Kullanıcı iletişimi</a:t>
            </a:r>
          </a:p>
          <a:p>
            <a:pPr marL="742950" lvl="1" indent="-285750" algn="just"/>
            <a:r>
              <a:rPr lang="tr-TR" dirty="0">
                <a:solidFill>
                  <a:srgbClr val="000000"/>
                </a:solidFill>
                <a:latin typeface="Times New Roman" panose="02020603050405020304" pitchFamily="18" charset="0"/>
              </a:rPr>
              <a:t>Bilgi alma</a:t>
            </a:r>
          </a:p>
          <a:p>
            <a:pPr marL="742950" lvl="1" indent="-285750" algn="just"/>
            <a:r>
              <a:rPr lang="tr-TR" dirty="0">
                <a:solidFill>
                  <a:srgbClr val="000000"/>
                </a:solidFill>
                <a:latin typeface="Times New Roman" panose="02020603050405020304" pitchFamily="18" charset="0"/>
              </a:rPr>
              <a:t>Sistem veritabanı</a:t>
            </a:r>
          </a:p>
        </p:txBody>
      </p:sp>
      <p:sp>
        <p:nvSpPr>
          <p:cNvPr id="4" name="Slide Number Placeholder 3"/>
          <p:cNvSpPr>
            <a:spLocks noGrp="1"/>
          </p:cNvSpPr>
          <p:nvPr>
            <p:ph type="sldNum" sz="quarter" idx="12"/>
          </p:nvPr>
        </p:nvSpPr>
        <p:spPr/>
        <p:txBody>
          <a:bodyPr/>
          <a:lstStyle/>
          <a:p>
            <a:fld id="{EC33B370-F672-B743-B3AF-248A63C17270}" type="slidenum">
              <a:rPr lang="en-US" smtClean="0"/>
              <a:pPr/>
              <a:t>43</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4978923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Katmanlı Bilgi Sistemi Mimarisi</a:t>
            </a:r>
          </a:p>
        </p:txBody>
      </p:sp>
      <p:sp>
        <p:nvSpPr>
          <p:cNvPr id="5" name="Slide Number Placeholder 4"/>
          <p:cNvSpPr>
            <a:spLocks noGrp="1"/>
          </p:cNvSpPr>
          <p:nvPr>
            <p:ph type="sldNum" sz="quarter" idx="12"/>
          </p:nvPr>
        </p:nvSpPr>
        <p:spPr/>
        <p:txBody>
          <a:bodyPr/>
          <a:lstStyle/>
          <a:p>
            <a:fld id="{EC33B370-F672-B743-B3AF-248A63C17270}" type="slidenum">
              <a:rPr lang="en-US" smtClean="0"/>
              <a:pPr/>
              <a:t>44</a:t>
            </a:fld>
            <a:endParaRPr lang="en-US"/>
          </a:p>
        </p:txBody>
      </p:sp>
      <p:sp>
        <p:nvSpPr>
          <p:cNvPr id="6" name="Footer Placeholder 5"/>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pic>
        <p:nvPicPr>
          <p:cNvPr id="8" name="Resim 7"/>
          <p:cNvPicPr>
            <a:picLocks noChangeAspect="1"/>
          </p:cNvPicPr>
          <p:nvPr/>
        </p:nvPicPr>
        <p:blipFill>
          <a:blip r:embed="rId3"/>
          <a:stretch>
            <a:fillRect/>
          </a:stretch>
        </p:blipFill>
        <p:spPr>
          <a:xfrm>
            <a:off x="2788444" y="1609570"/>
            <a:ext cx="6615112" cy="4746780"/>
          </a:xfrm>
          <a:prstGeom prst="rect">
            <a:avLst/>
          </a:prstGeom>
        </p:spPr>
      </p:pic>
    </p:spTree>
    <p:extLst>
      <p:ext uri="{BB962C8B-B14F-4D97-AF65-F5344CB8AC3E}">
        <p14:creationId xmlns:p14="http://schemas.microsoft.com/office/powerpoint/2010/main" val="2820771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AH-HYS'nin Mimarisi</a:t>
            </a:r>
          </a:p>
        </p:txBody>
      </p:sp>
      <p:sp>
        <p:nvSpPr>
          <p:cNvPr id="4" name="Slide Number Placeholder 3"/>
          <p:cNvSpPr>
            <a:spLocks noGrp="1"/>
          </p:cNvSpPr>
          <p:nvPr>
            <p:ph type="sldNum" sz="quarter" idx="12"/>
          </p:nvPr>
        </p:nvSpPr>
        <p:spPr/>
        <p:txBody>
          <a:bodyPr/>
          <a:lstStyle/>
          <a:p>
            <a:fld id="{EC33B370-F672-B743-B3AF-248A63C17270}" type="slidenum">
              <a:rPr lang="en-US" smtClean="0"/>
              <a:pPr/>
              <a:t>45</a:t>
            </a:fld>
            <a:endParaRPr lang="en-US"/>
          </a:p>
        </p:txBody>
      </p:sp>
      <p:sp>
        <p:nvSpPr>
          <p:cNvPr id="6" name="Footer Placeholder 5"/>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pic>
        <p:nvPicPr>
          <p:cNvPr id="8" name="Resim 7"/>
          <p:cNvPicPr>
            <a:picLocks noChangeAspect="1"/>
          </p:cNvPicPr>
          <p:nvPr/>
        </p:nvPicPr>
        <p:blipFill>
          <a:blip r:embed="rId2"/>
          <a:stretch>
            <a:fillRect/>
          </a:stretch>
        </p:blipFill>
        <p:spPr>
          <a:xfrm>
            <a:off x="2206770" y="1285153"/>
            <a:ext cx="6933458" cy="5071197"/>
          </a:xfrm>
          <a:prstGeom prst="rect">
            <a:avLst/>
          </a:prstGeom>
        </p:spPr>
      </p:pic>
    </p:spTree>
    <p:extLst>
      <p:ext uri="{BB962C8B-B14F-4D97-AF65-F5344CB8AC3E}">
        <p14:creationId xmlns:p14="http://schemas.microsoft.com/office/powerpoint/2010/main" val="3283732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Web Tabanlı Bilgi Sistemleri</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Bilgi ve kaynak yönetimi sistemleri artık genellikle kullanıcı arayüzlerinin bir web tarayıcısı kullanılarak uygulandığı web tabanlı sistemlerdir.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Örneğin, e-ticaret sistemleri, mallar veya hizmetler için elektronik siparişleri kabul eden ve daha sonra bu mal veya hizmetlerin müşteriye teslimatını düzenleyen İnternet tabanlı kaynak yönetim sistemleridir </a:t>
            </a:r>
            <a:r>
              <a:rPr lang="tr-TR" b="0" i="1" noProof="0" dirty="0">
                <a:solidFill>
                  <a:srgbClr val="000000"/>
                </a:solidFill>
                <a:effectLst/>
                <a:latin typeface="Times New Roman" panose="02020603050405020304" pitchFamily="18" charset="0"/>
              </a:rPr>
              <a:t>.</a:t>
            </a:r>
            <a:endParaRPr lang="tr-TR" b="0" i="0" noProof="0" dirty="0">
              <a:solidFill>
                <a:srgbClr val="000000"/>
              </a:solidFill>
              <a:effectLst/>
              <a:latin typeface="Times New Roman" panose="02020603050405020304" pitchFamily="18" charset="0"/>
            </a:endParaRP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Bir e-ticaret sisteminde, uygulamaya özgü katman, kullanıcıların bir dizi ürünü ayrı işlemlere yerleştirebileceği ve ardından tek bir işlemde hepsi için ödeme yapabileceği bir 'alışveriş sepetini' destekleyen ek işlevler içerir.</a:t>
            </a:r>
          </a:p>
        </p:txBody>
      </p:sp>
      <p:sp>
        <p:nvSpPr>
          <p:cNvPr id="4" name="Footer Placeholder 3"/>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
        <p:nvSpPr>
          <p:cNvPr id="5" name="Slide Number Placeholder 4"/>
          <p:cNvSpPr>
            <a:spLocks noGrp="1"/>
          </p:cNvSpPr>
          <p:nvPr>
            <p:ph type="sldNum" sz="quarter" idx="12"/>
          </p:nvPr>
        </p:nvSpPr>
        <p:spPr/>
        <p:txBody>
          <a:bodyPr/>
          <a:lstStyle/>
          <a:p>
            <a:fld id="{EC33B370-F672-B743-B3AF-248A63C17270}" type="slidenum">
              <a:rPr lang="en-US" smtClean="0"/>
              <a:pPr/>
              <a:t>46</a:t>
            </a:fld>
            <a:endParaRPr lang="en-US" dirty="0"/>
          </a:p>
        </p:txBody>
      </p:sp>
    </p:spTree>
    <p:extLst>
      <p:ext uri="{BB962C8B-B14F-4D97-AF65-F5344CB8AC3E}">
        <p14:creationId xmlns:p14="http://schemas.microsoft.com/office/powerpoint/2010/main" val="1837538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Sunucu Entegrasyonu</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Bu sistemler genellikle çok katmanlı istemci sunucu / mimariler olarak uygulanır (Ders 18'de tartışılmıştır)</a:t>
            </a:r>
          </a:p>
          <a:p>
            <a:pPr marL="742950" lvl="1" indent="-285750" algn="just"/>
            <a:r>
              <a:rPr lang="tr-TR" dirty="0">
                <a:solidFill>
                  <a:srgbClr val="000000"/>
                </a:solidFill>
                <a:latin typeface="Times New Roman" panose="02020603050405020304" pitchFamily="18" charset="0"/>
              </a:rPr>
              <a:t>Web sunucusu, bir web tarayıcısı kullanılarak uygulanan kullanıcı arayüzü ile tüm kullanıcı iletişimlerinden sorumludur;</a:t>
            </a:r>
          </a:p>
          <a:p>
            <a:pPr marL="742950" lvl="1" indent="-285750" algn="just"/>
            <a:r>
              <a:rPr lang="tr-TR" dirty="0">
                <a:solidFill>
                  <a:srgbClr val="000000"/>
                </a:solidFill>
                <a:latin typeface="Times New Roman" panose="02020603050405020304" pitchFamily="18" charset="0"/>
              </a:rPr>
              <a:t>Uygulama sunucusu, uygulamaya özel mantığın yanı sıra bilgi depolama ve erişim taleplerinin uygulanmasından sorumludur;</a:t>
            </a:r>
          </a:p>
          <a:p>
            <a:pPr marL="742950" lvl="1" indent="-285750" algn="just"/>
            <a:r>
              <a:rPr lang="tr-TR" dirty="0">
                <a:solidFill>
                  <a:srgbClr val="000000"/>
                </a:solidFill>
                <a:latin typeface="Times New Roman" panose="02020603050405020304" pitchFamily="18" charset="0"/>
              </a:rPr>
              <a:t>Veritabanı sunucusu, bilgileri veritabanına ve veritabanından taşır ve işlem yönetimini gerçekleştirir.</a:t>
            </a:r>
          </a:p>
        </p:txBody>
      </p:sp>
      <p:sp>
        <p:nvSpPr>
          <p:cNvPr id="4" name="Footer Placeholder 3"/>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
        <p:nvSpPr>
          <p:cNvPr id="5" name="Slide Number Placeholder 4"/>
          <p:cNvSpPr>
            <a:spLocks noGrp="1"/>
          </p:cNvSpPr>
          <p:nvPr>
            <p:ph type="sldNum" sz="quarter" idx="12"/>
          </p:nvPr>
        </p:nvSpPr>
        <p:spPr/>
        <p:txBody>
          <a:bodyPr/>
          <a:lstStyle/>
          <a:p>
            <a:fld id="{EC33B370-F672-B743-B3AF-248A63C17270}" type="slidenum">
              <a:rPr lang="en-US" smtClean="0"/>
              <a:pPr/>
              <a:t>47</a:t>
            </a:fld>
            <a:endParaRPr lang="en-US"/>
          </a:p>
        </p:txBody>
      </p:sp>
    </p:spTree>
    <p:extLst>
      <p:ext uri="{BB962C8B-B14F-4D97-AF65-F5344CB8AC3E}">
        <p14:creationId xmlns:p14="http://schemas.microsoft.com/office/powerpoint/2010/main" val="1242093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Dil </a:t>
            </a:r>
            <a:r>
              <a:rPr lang="tr-TR" sz="3200" dirty="0">
                <a:solidFill>
                  <a:srgbClr val="000000"/>
                </a:solidFill>
                <a:latin typeface="Times New Roman" panose="02020603050405020304" pitchFamily="18" charset="0"/>
              </a:rPr>
              <a:t>İ</a:t>
            </a:r>
            <a:r>
              <a:rPr lang="tr-TR" sz="3200" b="1" dirty="0">
                <a:solidFill>
                  <a:srgbClr val="000000"/>
                </a:solidFill>
                <a:latin typeface="Times New Roman" panose="02020603050405020304" pitchFamily="18" charset="0"/>
              </a:rPr>
              <a:t>şleme Sistemleri</a:t>
            </a:r>
          </a:p>
        </p:txBody>
      </p:sp>
      <p:sp>
        <p:nvSpPr>
          <p:cNvPr id="160771" name="Rectangle 3"/>
          <p:cNvSpPr>
            <a:spLocks noGrp="1" noChangeArrowheads="1"/>
          </p:cNvSpPr>
          <p:nvPr>
            <p:ph type="body" idx="1"/>
          </p:nvPr>
        </p:nvSpPr>
        <p:spPr/>
        <p:txBody>
          <a:bodyPr vert="horz" lIns="91797" tIns="45898" rIns="91797" bIns="45898" rtlCol="0">
            <a:normAutofit/>
          </a:bodyPr>
          <a:lstStyle/>
          <a:p>
            <a:pPr algn="just">
              <a:buFont typeface="Arial" panose="020B0604020202020204" pitchFamily="34" charset="0"/>
              <a:buChar char="•"/>
            </a:pPr>
            <a:r>
              <a:rPr lang="tr-TR" dirty="0">
                <a:solidFill>
                  <a:srgbClr val="000000"/>
                </a:solidFill>
                <a:latin typeface="Times New Roman" panose="02020603050405020304" pitchFamily="18" charset="0"/>
              </a:rPr>
              <a:t>Doğal veya yapay bir dili girdi olarak kabul edin ve o dilin başka bir temsilini oluşturun.</a:t>
            </a:r>
          </a:p>
          <a:p>
            <a:pPr algn="just">
              <a:buFont typeface="Arial" panose="020B0604020202020204" pitchFamily="34" charset="0"/>
              <a:buChar char="•"/>
            </a:pPr>
            <a:r>
              <a:rPr lang="tr-TR" dirty="0">
                <a:solidFill>
                  <a:srgbClr val="000000"/>
                </a:solidFill>
                <a:latin typeface="Times New Roman" panose="02020603050405020304" pitchFamily="18" charset="0"/>
              </a:rPr>
              <a:t>İşlenmekte olan dildeki talimatlara göre hareket edecek bir tercüman içerebilir.</a:t>
            </a:r>
          </a:p>
          <a:p>
            <a:pPr algn="just">
              <a:buFont typeface="Arial" panose="020B0604020202020204" pitchFamily="34" charset="0"/>
              <a:buChar char="•"/>
            </a:pPr>
            <a:r>
              <a:rPr lang="tr-TR" dirty="0">
                <a:solidFill>
                  <a:srgbClr val="000000"/>
                </a:solidFill>
                <a:latin typeface="Times New Roman" panose="02020603050405020304" pitchFamily="18" charset="0"/>
              </a:rPr>
              <a:t>Bir problemi çözmenin en kolay yolunun bir algoritmayı veya sistem verilerini tanımlamak olduğu durumlarda kullanılır</a:t>
            </a:r>
          </a:p>
          <a:p>
            <a:pPr marL="742950" lvl="1" indent="-285750" algn="just"/>
            <a:r>
              <a:rPr lang="tr-TR" dirty="0">
                <a:solidFill>
                  <a:srgbClr val="000000"/>
                </a:solidFill>
                <a:latin typeface="Times New Roman" panose="02020603050405020304" pitchFamily="18" charset="0"/>
              </a:rPr>
              <a:t>Meta durum araçları, araç açıklamalarını, yöntem kurallarını vb. </a:t>
            </a:r>
            <a:r>
              <a:rPr lang="en-US" dirty="0" err="1">
                <a:solidFill>
                  <a:srgbClr val="000000"/>
                </a:solidFill>
                <a:latin typeface="Times New Roman" panose="02020603050405020304" pitchFamily="18" charset="0"/>
              </a:rPr>
              <a:t>i</a:t>
            </a:r>
            <a:r>
              <a:rPr lang="tr-TR" dirty="0" err="1">
                <a:solidFill>
                  <a:srgbClr val="000000"/>
                </a:solidFill>
                <a:latin typeface="Times New Roman" panose="02020603050405020304" pitchFamily="18" charset="0"/>
              </a:rPr>
              <a:t>şler</a:t>
            </a:r>
            <a:r>
              <a:rPr lang="tr-TR" dirty="0">
                <a:solidFill>
                  <a:srgbClr val="000000"/>
                </a:solidFill>
                <a:latin typeface="Times New Roman" panose="02020603050405020304" pitchFamily="18" charset="0"/>
              </a:rPr>
              <a:t> ve araçlar üretir.</a:t>
            </a:r>
          </a:p>
        </p:txBody>
      </p:sp>
      <p:sp>
        <p:nvSpPr>
          <p:cNvPr id="4" name="Slide Number Placeholder 3"/>
          <p:cNvSpPr>
            <a:spLocks noGrp="1"/>
          </p:cNvSpPr>
          <p:nvPr>
            <p:ph type="sldNum" sz="quarter" idx="12"/>
          </p:nvPr>
        </p:nvSpPr>
        <p:spPr/>
        <p:txBody>
          <a:bodyPr/>
          <a:lstStyle/>
          <a:p>
            <a:fld id="{EC33B370-F672-B743-B3AF-248A63C17270}" type="slidenum">
              <a:rPr lang="en-US" smtClean="0"/>
              <a:pPr/>
              <a:t>48</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1075251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Bir Dil İşleme Sisteminin Mimarisi</a:t>
            </a:r>
          </a:p>
        </p:txBody>
      </p:sp>
      <p:sp>
        <p:nvSpPr>
          <p:cNvPr id="5" name="Slide Number Placeholder 4"/>
          <p:cNvSpPr>
            <a:spLocks noGrp="1"/>
          </p:cNvSpPr>
          <p:nvPr>
            <p:ph type="sldNum" sz="quarter" idx="12"/>
          </p:nvPr>
        </p:nvSpPr>
        <p:spPr/>
        <p:txBody>
          <a:bodyPr/>
          <a:lstStyle/>
          <a:p>
            <a:fld id="{EC33B370-F672-B743-B3AF-248A63C17270}" type="slidenum">
              <a:rPr lang="en-US" smtClean="0"/>
              <a:pPr/>
              <a:t>49</a:t>
            </a:fld>
            <a:endParaRPr lang="en-US"/>
          </a:p>
        </p:txBody>
      </p:sp>
      <p:sp>
        <p:nvSpPr>
          <p:cNvPr id="6" name="Footer Placeholder 5"/>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pic>
        <p:nvPicPr>
          <p:cNvPr id="8" name="Resim 7"/>
          <p:cNvPicPr>
            <a:picLocks noChangeAspect="1"/>
          </p:cNvPicPr>
          <p:nvPr/>
        </p:nvPicPr>
        <p:blipFill>
          <a:blip r:embed="rId2"/>
          <a:stretch>
            <a:fillRect/>
          </a:stretch>
        </p:blipFill>
        <p:spPr>
          <a:xfrm>
            <a:off x="2281671" y="1583315"/>
            <a:ext cx="7267350" cy="4593648"/>
          </a:xfrm>
          <a:prstGeom prst="rect">
            <a:avLst/>
          </a:prstGeom>
        </p:spPr>
      </p:pic>
    </p:spTree>
    <p:extLst>
      <p:ext uri="{BB962C8B-B14F-4D97-AF65-F5344CB8AC3E}">
        <p14:creationId xmlns:p14="http://schemas.microsoft.com/office/powerpoint/2010/main" val="622418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Paketleme Robotu Kontrol Sisteminin Mimarisi</a:t>
            </a:r>
          </a:p>
        </p:txBody>
      </p:sp>
      <p:sp>
        <p:nvSpPr>
          <p:cNvPr id="4" name="Slide Number Placeholder 3"/>
          <p:cNvSpPr>
            <a:spLocks noGrp="1"/>
          </p:cNvSpPr>
          <p:nvPr>
            <p:ph type="sldNum" sz="quarter" idx="12"/>
          </p:nvPr>
        </p:nvSpPr>
        <p:spPr/>
        <p:txBody>
          <a:bodyPr/>
          <a:lstStyle/>
          <a:p>
            <a:fld id="{EC33B370-F672-B743-B3AF-248A63C17270}" type="slidenum">
              <a:rPr lang="en-US" smtClean="0"/>
              <a:pPr/>
              <a:t>5</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pic>
        <p:nvPicPr>
          <p:cNvPr id="6" name="Resim 5"/>
          <p:cNvPicPr>
            <a:picLocks noChangeAspect="1"/>
          </p:cNvPicPr>
          <p:nvPr/>
        </p:nvPicPr>
        <p:blipFill>
          <a:blip r:embed="rId2"/>
          <a:stretch>
            <a:fillRect/>
          </a:stretch>
        </p:blipFill>
        <p:spPr>
          <a:xfrm>
            <a:off x="2924702" y="1293298"/>
            <a:ext cx="5789806" cy="5063052"/>
          </a:xfrm>
          <a:prstGeom prst="rect">
            <a:avLst/>
          </a:prstGeom>
        </p:spPr>
      </p:pic>
    </p:spTree>
    <p:extLst>
      <p:ext uri="{BB962C8B-B14F-4D97-AF65-F5344CB8AC3E}">
        <p14:creationId xmlns:p14="http://schemas.microsoft.com/office/powerpoint/2010/main" val="8275209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Derleyici Bileşenleri</a:t>
            </a:r>
          </a:p>
        </p:txBody>
      </p:sp>
      <p:sp>
        <p:nvSpPr>
          <p:cNvPr id="3" name="Content Placeholder 2"/>
          <p:cNvSpPr>
            <a:spLocks noGrp="1"/>
          </p:cNvSpPr>
          <p:nvPr>
            <p:ph idx="1"/>
          </p:nvPr>
        </p:nvSpPr>
        <p:spPr>
          <a:xfrm>
            <a:off x="1929360" y="1600201"/>
            <a:ext cx="8229600" cy="4525963"/>
          </a:xfrm>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Giriş dili belirteçlerini alan ve bunları dahili bir forma dönüştüren bir sözcük analizcisi.</a:t>
            </a:r>
          </a:p>
          <a:p>
            <a:pPr algn="just">
              <a:buFont typeface="Arial" panose="020B0604020202020204" pitchFamily="34" charset="0"/>
              <a:buChar char="•"/>
            </a:pPr>
            <a:r>
              <a:rPr lang="tr-TR" dirty="0">
                <a:solidFill>
                  <a:srgbClr val="000000"/>
                </a:solidFill>
                <a:latin typeface="Times New Roman" panose="02020603050405020304" pitchFamily="18" charset="0"/>
              </a:rPr>
              <a:t>Çevrilen metinde kullanılan varlıkların adları (değişkenler, sınıf adları, nesne adları vb.) </a:t>
            </a:r>
            <a:r>
              <a:rPr lang="en-US" dirty="0">
                <a:solidFill>
                  <a:srgbClr val="000000"/>
                </a:solidFill>
                <a:latin typeface="Times New Roman" panose="02020603050405020304" pitchFamily="18" charset="0"/>
              </a:rPr>
              <a:t>h</a:t>
            </a:r>
            <a:r>
              <a:rPr lang="tr-TR" dirty="0" err="1">
                <a:solidFill>
                  <a:srgbClr val="000000"/>
                </a:solidFill>
                <a:latin typeface="Times New Roman" panose="02020603050405020304" pitchFamily="18" charset="0"/>
              </a:rPr>
              <a:t>akkında</a:t>
            </a:r>
            <a:r>
              <a:rPr lang="tr-TR" dirty="0">
                <a:solidFill>
                  <a:srgbClr val="000000"/>
                </a:solidFill>
                <a:latin typeface="Times New Roman" panose="02020603050405020304" pitchFamily="18" charset="0"/>
              </a:rPr>
              <a:t> bilgi tutan bir sembol tablosu.</a:t>
            </a:r>
          </a:p>
          <a:p>
            <a:pPr algn="just">
              <a:buFont typeface="Arial" panose="020B0604020202020204" pitchFamily="34" charset="0"/>
              <a:buChar char="•"/>
            </a:pPr>
            <a:r>
              <a:rPr lang="tr-TR" dirty="0">
                <a:solidFill>
                  <a:srgbClr val="000000"/>
                </a:solidFill>
                <a:latin typeface="Times New Roman" panose="02020603050405020304" pitchFamily="18" charset="0"/>
              </a:rPr>
              <a:t>Çevrilen dilin sözdizimini kontrol eden bir sözdizimi çözümleyicisi.</a:t>
            </a:r>
          </a:p>
          <a:p>
            <a:pPr algn="just">
              <a:buFont typeface="Arial" panose="020B0604020202020204" pitchFamily="34" charset="0"/>
              <a:buChar char="•"/>
            </a:pPr>
            <a:r>
              <a:rPr lang="tr-TR" dirty="0">
                <a:solidFill>
                  <a:srgbClr val="000000"/>
                </a:solidFill>
                <a:latin typeface="Times New Roman" panose="02020603050405020304" pitchFamily="18" charset="0"/>
              </a:rPr>
              <a:t>Derlenmekte olan programı temsil eden dahili bir yapı olan bir sözdizimi ağacı.</a:t>
            </a:r>
          </a:p>
        </p:txBody>
      </p:sp>
      <p:sp>
        <p:nvSpPr>
          <p:cNvPr id="4" name="Footer Placeholder 3"/>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
        <p:nvSpPr>
          <p:cNvPr id="5" name="Slide Number Placeholder 4"/>
          <p:cNvSpPr>
            <a:spLocks noGrp="1"/>
          </p:cNvSpPr>
          <p:nvPr>
            <p:ph type="sldNum" sz="quarter" idx="12"/>
          </p:nvPr>
        </p:nvSpPr>
        <p:spPr/>
        <p:txBody>
          <a:bodyPr/>
          <a:lstStyle/>
          <a:p>
            <a:fld id="{EC33B370-F672-B743-B3AF-248A63C17270}" type="slidenum">
              <a:rPr lang="en-US" smtClean="0"/>
              <a:pPr/>
              <a:t>50</a:t>
            </a:fld>
            <a:endParaRPr lang="en-US"/>
          </a:p>
        </p:txBody>
      </p:sp>
    </p:spTree>
    <p:extLst>
      <p:ext uri="{BB962C8B-B14F-4D97-AF65-F5344CB8AC3E}">
        <p14:creationId xmlns:p14="http://schemas.microsoft.com/office/powerpoint/2010/main" val="4288971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Derleyici Bileşenleri</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Giriş dili metninin anlamsal doğruluğunu kontrol etmek için sözdizimi ağacından ve sembol tablosundan gelen bilgileri kullanan bir anlamsal analizci.</a:t>
            </a:r>
          </a:p>
          <a:p>
            <a:pPr algn="just">
              <a:buFont typeface="Arial" panose="020B0604020202020204" pitchFamily="34" charset="0"/>
              <a:buChar char="•"/>
            </a:pPr>
            <a:r>
              <a:rPr lang="tr-TR" dirty="0">
                <a:solidFill>
                  <a:srgbClr val="000000"/>
                </a:solidFill>
                <a:latin typeface="Times New Roman" panose="02020603050405020304" pitchFamily="18" charset="0"/>
              </a:rPr>
              <a:t>Sözdizimi ağacında 'yürüyen' ve soyut makine kodu üreten bir kod üreteci.</a:t>
            </a:r>
          </a:p>
        </p:txBody>
      </p:sp>
      <p:sp>
        <p:nvSpPr>
          <p:cNvPr id="4" name="Footer Placeholder 3"/>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
        <p:nvSpPr>
          <p:cNvPr id="5" name="Slide Number Placeholder 4"/>
          <p:cNvSpPr>
            <a:spLocks noGrp="1"/>
          </p:cNvSpPr>
          <p:nvPr>
            <p:ph type="sldNum" sz="quarter" idx="12"/>
          </p:nvPr>
        </p:nvSpPr>
        <p:spPr/>
        <p:txBody>
          <a:bodyPr/>
          <a:lstStyle/>
          <a:p>
            <a:fld id="{EC33B370-F672-B743-B3AF-248A63C17270}" type="slidenum">
              <a:rPr lang="en-US" smtClean="0"/>
              <a:pPr/>
              <a:t>51</a:t>
            </a:fld>
            <a:endParaRPr lang="en-US"/>
          </a:p>
        </p:txBody>
      </p:sp>
    </p:spTree>
    <p:extLst>
      <p:ext uri="{BB962C8B-B14F-4D97-AF65-F5344CB8AC3E}">
        <p14:creationId xmlns:p14="http://schemas.microsoft.com/office/powerpoint/2010/main" val="37286631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Bir Boru ve Filtre Derleyici Mimarisi</a:t>
            </a:r>
          </a:p>
        </p:txBody>
      </p:sp>
      <p:sp>
        <p:nvSpPr>
          <p:cNvPr id="5" name="Slide Number Placeholder 4"/>
          <p:cNvSpPr>
            <a:spLocks noGrp="1"/>
          </p:cNvSpPr>
          <p:nvPr>
            <p:ph type="sldNum" sz="quarter" idx="12"/>
          </p:nvPr>
        </p:nvSpPr>
        <p:spPr/>
        <p:txBody>
          <a:bodyPr/>
          <a:lstStyle/>
          <a:p>
            <a:fld id="{EC33B370-F672-B743-B3AF-248A63C17270}" type="slidenum">
              <a:rPr lang="en-US" smtClean="0"/>
              <a:pPr/>
              <a:t>52</a:t>
            </a:fld>
            <a:endParaRPr lang="en-US"/>
          </a:p>
        </p:txBody>
      </p:sp>
      <p:sp>
        <p:nvSpPr>
          <p:cNvPr id="6" name="Footer Placeholder 5"/>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pic>
        <p:nvPicPr>
          <p:cNvPr id="8" name="Resim 7"/>
          <p:cNvPicPr>
            <a:picLocks noChangeAspect="1"/>
          </p:cNvPicPr>
          <p:nvPr/>
        </p:nvPicPr>
        <p:blipFill>
          <a:blip r:embed="rId2"/>
          <a:stretch>
            <a:fillRect/>
          </a:stretch>
        </p:blipFill>
        <p:spPr>
          <a:xfrm>
            <a:off x="1657566" y="2390342"/>
            <a:ext cx="8876868" cy="2834425"/>
          </a:xfrm>
          <a:prstGeom prst="rect">
            <a:avLst/>
          </a:prstGeom>
        </p:spPr>
      </p:pic>
    </p:spTree>
    <p:extLst>
      <p:ext uri="{BB962C8B-B14F-4D97-AF65-F5344CB8AC3E}">
        <p14:creationId xmlns:p14="http://schemas.microsoft.com/office/powerpoint/2010/main" val="33227257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Bir Dil İşleme Sistemi İçin Bir Havuz Mimarisi</a:t>
            </a:r>
          </a:p>
        </p:txBody>
      </p:sp>
      <p:sp>
        <p:nvSpPr>
          <p:cNvPr id="5" name="Slide Number Placeholder 4"/>
          <p:cNvSpPr>
            <a:spLocks noGrp="1"/>
          </p:cNvSpPr>
          <p:nvPr>
            <p:ph type="sldNum" sz="quarter" idx="12"/>
          </p:nvPr>
        </p:nvSpPr>
        <p:spPr/>
        <p:txBody>
          <a:bodyPr/>
          <a:lstStyle/>
          <a:p>
            <a:fld id="{EC33B370-F672-B743-B3AF-248A63C17270}" type="slidenum">
              <a:rPr lang="en-US" smtClean="0"/>
              <a:pPr/>
              <a:t>53</a:t>
            </a:fld>
            <a:endParaRPr lang="en-US"/>
          </a:p>
        </p:txBody>
      </p:sp>
      <p:sp>
        <p:nvSpPr>
          <p:cNvPr id="6" name="Footer Placeholder 5"/>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pic>
        <p:nvPicPr>
          <p:cNvPr id="8" name="İçerik Yer Tutucusu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0285" y="1690688"/>
            <a:ext cx="7831429" cy="4351338"/>
          </a:xfrm>
        </p:spPr>
      </p:pic>
    </p:spTree>
    <p:extLst>
      <p:ext uri="{BB962C8B-B14F-4D97-AF65-F5344CB8AC3E}">
        <p14:creationId xmlns:p14="http://schemas.microsoft.com/office/powerpoint/2010/main" val="768624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Bölüm 2’ni</a:t>
            </a:r>
            <a:r>
              <a:rPr lang="en-US" sz="3200" b="1" dirty="0">
                <a:solidFill>
                  <a:srgbClr val="000000"/>
                </a:solidFill>
                <a:latin typeface="Times New Roman" panose="02020603050405020304" pitchFamily="18" charset="0"/>
              </a:rPr>
              <a:t>n</a:t>
            </a:r>
            <a:r>
              <a:rPr lang="tr-TR" sz="3200" b="1" dirty="0">
                <a:solidFill>
                  <a:srgbClr val="000000"/>
                </a:solidFill>
                <a:latin typeface="Times New Roman" panose="02020603050405020304" pitchFamily="18" charset="0"/>
              </a:rPr>
              <a:t> Anahtar </a:t>
            </a:r>
            <a:r>
              <a:rPr lang="tr-TR" sz="3200" dirty="0">
                <a:solidFill>
                  <a:srgbClr val="000000"/>
                </a:solidFill>
                <a:latin typeface="Times New Roman" panose="02020603050405020304" pitchFamily="18" charset="0"/>
              </a:rPr>
              <a:t>N</a:t>
            </a:r>
            <a:r>
              <a:rPr lang="tr-TR" sz="3200" b="1" dirty="0">
                <a:solidFill>
                  <a:srgbClr val="000000"/>
                </a:solidFill>
                <a:latin typeface="Times New Roman" panose="02020603050405020304" pitchFamily="18" charset="0"/>
              </a:rPr>
              <a:t>oktaları</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Uygulama sistemi mimarilerinin modelleri, uygulamaları anlamamıza ve karşılaştırmamıza, uygulama sistemi tasarımlarını doğrulamamıza ve yeniden kullanım için büyük ölçekli bileşenleri değerlendirmemize yardımcı olur.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İşlem işleme sistemleri, bir veri tabanındaki bilgilere uzaktan erişilmesine ve birkaç kullanıcı tarafından değiştirilmesine izin veren etkileşimli sistemlerdir.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Dil işleme sistemleri, metinleri bir dilden diğerine çevirmek ve giriş dilinde belirtilen talimatları gerçekleştirmek için kullanılır. Bir çevirmen ve üretilen dili çalıştıran soyut bir makine içerirler.</a:t>
            </a:r>
          </a:p>
        </p:txBody>
      </p:sp>
      <p:sp>
        <p:nvSpPr>
          <p:cNvPr id="4" name="Slide Number Placeholder 3"/>
          <p:cNvSpPr>
            <a:spLocks noGrp="1"/>
          </p:cNvSpPr>
          <p:nvPr>
            <p:ph type="sldNum" sz="quarter" idx="12"/>
          </p:nvPr>
        </p:nvSpPr>
        <p:spPr/>
        <p:txBody>
          <a:bodyPr/>
          <a:lstStyle/>
          <a:p>
            <a:fld id="{EC33B370-F672-B743-B3AF-248A63C17270}" type="slidenum">
              <a:rPr lang="en-US" smtClean="0"/>
              <a:pPr/>
              <a:t>54</a:t>
            </a:fld>
            <a:endParaRPr lang="en-US" dirty="0"/>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494035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Mimari Soyutlama</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dirty="0">
                <a:solidFill>
                  <a:srgbClr val="C00000"/>
                </a:solidFill>
                <a:latin typeface="Times New Roman" panose="02020603050405020304" pitchFamily="18" charset="0"/>
              </a:rPr>
              <a:t>Küçükte mimari</a:t>
            </a:r>
            <a:r>
              <a:rPr lang="tr-TR" dirty="0">
                <a:solidFill>
                  <a:srgbClr val="000000"/>
                </a:solidFill>
                <a:latin typeface="Times New Roman" panose="02020603050405020304" pitchFamily="18" charset="0"/>
              </a:rPr>
              <a:t>, bireysel programların mimarisiyle ilgilenir. Bu düzeyde, tek bir programın bileşenlere ayrışması ile ilgileniyoruz.</a:t>
            </a:r>
          </a:p>
          <a:p>
            <a:pPr algn="just">
              <a:buFont typeface="Arial" panose="020B0604020202020204" pitchFamily="34" charset="0"/>
              <a:buChar char="•"/>
            </a:pPr>
            <a:r>
              <a:rPr lang="tr-TR" dirty="0">
                <a:solidFill>
                  <a:srgbClr val="C00000"/>
                </a:solidFill>
                <a:latin typeface="Times New Roman" panose="02020603050405020304" pitchFamily="18" charset="0"/>
              </a:rPr>
              <a:t>Genel olarak mimari</a:t>
            </a:r>
            <a:r>
              <a:rPr lang="tr-TR" dirty="0">
                <a:solidFill>
                  <a:srgbClr val="000000"/>
                </a:solidFill>
                <a:latin typeface="Times New Roman" panose="02020603050405020304" pitchFamily="18" charset="0"/>
              </a:rPr>
              <a:t>, diğer sistemleri, programları ve program bileşenlerini içeren karmaşık kurumsal sistemlerin mimarisiyle ilgilidir. Bu kurumsal sistemler, farklı şirketler tarafından sahip olunan ve yönetilen farklı bilgisayarlara dağıtılır.</a:t>
            </a:r>
          </a:p>
        </p:txBody>
      </p:sp>
      <p:sp>
        <p:nvSpPr>
          <p:cNvPr id="4" name="Slide Number Placeholder 3"/>
          <p:cNvSpPr>
            <a:spLocks noGrp="1"/>
          </p:cNvSpPr>
          <p:nvPr>
            <p:ph type="sldNum" sz="quarter" idx="12"/>
          </p:nvPr>
        </p:nvSpPr>
        <p:spPr/>
        <p:txBody>
          <a:bodyPr/>
          <a:lstStyle/>
          <a:p>
            <a:fld id="{EC33B370-F672-B743-B3AF-248A63C17270}" type="slidenum">
              <a:rPr lang="en-US" smtClean="0"/>
              <a:pPr/>
              <a:t>6</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982416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Açık Mimarinin Avantajları</a:t>
            </a:r>
          </a:p>
        </p:txBody>
      </p:sp>
      <p:sp>
        <p:nvSpPr>
          <p:cNvPr id="45059" name="Rectangle 3"/>
          <p:cNvSpPr>
            <a:spLocks noGrp="1" noChangeArrowheads="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Paydaş iletişimi</a:t>
            </a:r>
          </a:p>
          <a:p>
            <a:pPr marL="742950" lvl="1" indent="-285750" algn="just"/>
            <a:r>
              <a:rPr lang="tr-TR" dirty="0">
                <a:solidFill>
                  <a:srgbClr val="000000"/>
                </a:solidFill>
                <a:latin typeface="Times New Roman" panose="02020603050405020304" pitchFamily="18" charset="0"/>
              </a:rPr>
              <a:t>Mimari, sistem paydaşları tarafından bir tartışma odağı olarak kullanılabilir.</a:t>
            </a:r>
          </a:p>
          <a:p>
            <a:pPr algn="just">
              <a:buFont typeface="Arial" panose="020B0604020202020204" pitchFamily="34" charset="0"/>
              <a:buChar char="•"/>
            </a:pPr>
            <a:r>
              <a:rPr lang="tr-TR" dirty="0">
                <a:solidFill>
                  <a:srgbClr val="000000"/>
                </a:solidFill>
                <a:latin typeface="Times New Roman" panose="02020603050405020304" pitchFamily="18" charset="0"/>
              </a:rPr>
              <a:t>Sistem Analizi</a:t>
            </a:r>
          </a:p>
          <a:p>
            <a:pPr marL="742950" lvl="1" indent="-285750" algn="just"/>
            <a:r>
              <a:rPr lang="tr-TR" dirty="0">
                <a:solidFill>
                  <a:srgbClr val="000000"/>
                </a:solidFill>
                <a:latin typeface="Times New Roman" panose="02020603050405020304" pitchFamily="18" charset="0"/>
              </a:rPr>
              <a:t>Sistemin işlevsel olmayan gereksinimlerini karşılayıp karşılamadığının analizinin mümkün olduğu anlamına gelir.</a:t>
            </a:r>
          </a:p>
          <a:p>
            <a:pPr algn="just">
              <a:buFont typeface="Arial" panose="020B0604020202020204" pitchFamily="34" charset="0"/>
              <a:buChar char="•"/>
            </a:pPr>
            <a:r>
              <a:rPr lang="tr-TR" dirty="0">
                <a:solidFill>
                  <a:srgbClr val="000000"/>
                </a:solidFill>
                <a:latin typeface="Times New Roman" panose="02020603050405020304" pitchFamily="18" charset="0"/>
              </a:rPr>
              <a:t>Büyük ölçekli yeniden kullanım</a:t>
            </a:r>
          </a:p>
          <a:p>
            <a:pPr marL="742950" lvl="1" indent="-285750" algn="just"/>
            <a:r>
              <a:rPr lang="tr-TR" dirty="0">
                <a:solidFill>
                  <a:srgbClr val="000000"/>
                </a:solidFill>
                <a:latin typeface="Times New Roman" panose="02020603050405020304" pitchFamily="18" charset="0"/>
              </a:rPr>
              <a:t>Mimari, bir dizi sistemde yeniden kullanılabilir olabilir</a:t>
            </a:r>
          </a:p>
          <a:p>
            <a:pPr marL="742950" lvl="1" indent="-285750" algn="just"/>
            <a:r>
              <a:rPr lang="tr-TR" dirty="0">
                <a:solidFill>
                  <a:srgbClr val="000000"/>
                </a:solidFill>
                <a:latin typeface="Times New Roman" panose="02020603050405020304" pitchFamily="18" charset="0"/>
              </a:rPr>
              <a:t>Ürün hattı mimarileri geliştirilebilir.</a:t>
            </a:r>
          </a:p>
        </p:txBody>
      </p:sp>
      <p:sp>
        <p:nvSpPr>
          <p:cNvPr id="4" name="Slide Number Placeholder 3"/>
          <p:cNvSpPr>
            <a:spLocks noGrp="1"/>
          </p:cNvSpPr>
          <p:nvPr>
            <p:ph type="sldNum" sz="quarter" idx="12"/>
          </p:nvPr>
        </p:nvSpPr>
        <p:spPr/>
        <p:txBody>
          <a:bodyPr/>
          <a:lstStyle/>
          <a:p>
            <a:fld id="{EC33B370-F672-B743-B3AF-248A63C17270}" type="slidenum">
              <a:rPr lang="en-US" smtClean="0"/>
              <a:pPr/>
              <a:t>7</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189615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Mimari Temsiller</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Varlıkları ve ilişkileri gösteren basit, gayri resmi blok diyagramlar, yazılım mimarilerini belgelemek için en sık kullanılan yöntemdir.</a:t>
            </a:r>
          </a:p>
          <a:p>
            <a:pPr algn="just">
              <a:buFont typeface="Arial" panose="020B0604020202020204" pitchFamily="34" charset="0"/>
              <a:buChar char="•"/>
            </a:pPr>
            <a:r>
              <a:rPr lang="tr-TR" dirty="0">
                <a:solidFill>
                  <a:srgbClr val="000000"/>
                </a:solidFill>
                <a:latin typeface="Times New Roman" panose="02020603050405020304" pitchFamily="18" charset="0"/>
              </a:rPr>
              <a:t>Ancak bunlar, anlambilimden yoksun oldukları, varlıklar arasındaki ilişki türlerini veya mimarideki varlıkların görünür özelliklerini göstermedikleri için eleştirildi.</a:t>
            </a:r>
          </a:p>
          <a:p>
            <a:pPr algn="just">
              <a:buFont typeface="Arial" panose="020B0604020202020204" pitchFamily="34" charset="0"/>
              <a:buChar char="•"/>
            </a:pPr>
            <a:r>
              <a:rPr lang="tr-TR" dirty="0">
                <a:solidFill>
                  <a:srgbClr val="000000"/>
                </a:solidFill>
                <a:latin typeface="Times New Roman" panose="02020603050405020304" pitchFamily="18" charset="0"/>
              </a:rPr>
              <a:t>Mimari modellerin kullanımına bağlıdır. Model semantiği gereksinimleri, modellerin nasıl kullanıldığına bağlıdır.</a:t>
            </a:r>
          </a:p>
        </p:txBody>
      </p:sp>
      <p:sp>
        <p:nvSpPr>
          <p:cNvPr id="4" name="Slide Number Placeholder 3"/>
          <p:cNvSpPr>
            <a:spLocks noGrp="1"/>
          </p:cNvSpPr>
          <p:nvPr>
            <p:ph type="sldNum" sz="quarter" idx="12"/>
          </p:nvPr>
        </p:nvSpPr>
        <p:spPr/>
        <p:txBody>
          <a:bodyPr/>
          <a:lstStyle/>
          <a:p>
            <a:fld id="{EC33B370-F672-B743-B3AF-248A63C17270}" type="slidenum">
              <a:rPr lang="en-US" smtClean="0"/>
              <a:pPr/>
              <a:t>8</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3246973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Kutu ve Hat Diyagramları</a:t>
            </a:r>
          </a:p>
        </p:txBody>
      </p:sp>
      <p:sp>
        <p:nvSpPr>
          <p:cNvPr id="57347" name="Rectangle 3"/>
          <p:cNvSpPr>
            <a:spLocks noGrp="1" noChangeArrowheads="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Çok soyut - ne bileşen ilişkilerinin doğasını ne de alt sistemlerin dışarıdan görülebilen özelliklerini göstermezler.</a:t>
            </a:r>
          </a:p>
          <a:p>
            <a:pPr algn="just">
              <a:buFont typeface="Arial" panose="020B0604020202020204" pitchFamily="34" charset="0"/>
              <a:buChar char="•"/>
            </a:pPr>
            <a:r>
              <a:rPr lang="tr-TR" dirty="0">
                <a:solidFill>
                  <a:srgbClr val="000000"/>
                </a:solidFill>
                <a:latin typeface="Times New Roman" panose="02020603050405020304" pitchFamily="18" charset="0"/>
              </a:rPr>
              <a:t>Ancak paydaşlarla iletişim ve proje planlaması için kullanışlıdır.</a:t>
            </a:r>
          </a:p>
        </p:txBody>
      </p:sp>
      <p:sp>
        <p:nvSpPr>
          <p:cNvPr id="4" name="Slide Number Placeholder 3"/>
          <p:cNvSpPr>
            <a:spLocks noGrp="1"/>
          </p:cNvSpPr>
          <p:nvPr>
            <p:ph type="sldNum" sz="quarter" idx="12"/>
          </p:nvPr>
        </p:nvSpPr>
        <p:spPr/>
        <p:txBody>
          <a:bodyPr/>
          <a:lstStyle/>
          <a:p>
            <a:fld id="{EC33B370-F672-B743-B3AF-248A63C17270}" type="slidenum">
              <a:rPr lang="en-US" smtClean="0"/>
              <a:pPr/>
              <a:t>9</a:t>
            </a:fld>
            <a:endParaRPr lang="en-US"/>
          </a:p>
        </p:txBody>
      </p:sp>
      <p:sp>
        <p:nvSpPr>
          <p:cNvPr id="5" name="Footer Placeholder 4"/>
          <p:cNvSpPr>
            <a:spLocks noGrp="1"/>
          </p:cNvSpPr>
          <p:nvPr>
            <p:ph type="ftr" sz="quarter" idx="11"/>
          </p:nvPr>
        </p:nvSpPr>
        <p:spPr/>
        <p:txBody>
          <a:bodyPr/>
          <a:lstStyle/>
          <a:p>
            <a:r>
              <a:rPr lang="en-US" dirty="0" err="1"/>
              <a:t>Ders</a:t>
            </a:r>
            <a:r>
              <a:rPr lang="en-US" dirty="0"/>
              <a:t> 6 - </a:t>
            </a:r>
            <a:r>
              <a:rPr lang="en-US" dirty="0" err="1"/>
              <a:t>Mimari</a:t>
            </a:r>
            <a:r>
              <a:rPr lang="en-US" dirty="0"/>
              <a:t> </a:t>
            </a:r>
            <a:r>
              <a:rPr lang="en-US" dirty="0" err="1"/>
              <a:t>Tasarım</a:t>
            </a:r>
            <a:endParaRPr lang="en-US" dirty="0"/>
          </a:p>
        </p:txBody>
      </p:sp>
    </p:spTree>
    <p:extLst>
      <p:ext uri="{BB962C8B-B14F-4D97-AF65-F5344CB8AC3E}">
        <p14:creationId xmlns:p14="http://schemas.microsoft.com/office/powerpoint/2010/main" val="2028931965"/>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2233</Words>
  <Application>Microsoft Office PowerPoint</Application>
  <PresentationFormat>Geniş ekran</PresentationFormat>
  <Paragraphs>364</Paragraphs>
  <Slides>54</Slides>
  <Notes>1</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54</vt:i4>
      </vt:variant>
    </vt:vector>
  </HeadingPairs>
  <TitlesOfParts>
    <vt:vector size="59" baseType="lpstr">
      <vt:lpstr>Arial</vt:lpstr>
      <vt:lpstr>Calibri</vt:lpstr>
      <vt:lpstr>Calibri Light</vt:lpstr>
      <vt:lpstr>Times New Roman</vt:lpstr>
      <vt:lpstr>Office Teması</vt:lpstr>
      <vt:lpstr>Mimari Tasarım</vt:lpstr>
      <vt:lpstr>Ders 7’de İşlenecek Konular</vt:lpstr>
      <vt:lpstr>Yazılım Mimarisi</vt:lpstr>
      <vt:lpstr>Mimari Tasarım</vt:lpstr>
      <vt:lpstr>Paketleme Robotu Kontrol Sisteminin Mimarisi</vt:lpstr>
      <vt:lpstr>Mimari Soyutlama</vt:lpstr>
      <vt:lpstr>Açık Mimarinin Avantajları</vt:lpstr>
      <vt:lpstr>Mimari Temsiller</vt:lpstr>
      <vt:lpstr>Kutu ve Hat Diyagramları</vt:lpstr>
      <vt:lpstr>Mimari Modellerin Kullanımı</vt:lpstr>
      <vt:lpstr>Mimari Tasarım Kararları</vt:lpstr>
      <vt:lpstr>Mimari Tasarım Kararları</vt:lpstr>
      <vt:lpstr>Mimari Yeniden Kullanım</vt:lpstr>
      <vt:lpstr>Mimari ve Sistem Özellikleri</vt:lpstr>
      <vt:lpstr>Mimari Görünümler</vt:lpstr>
      <vt:lpstr>Yazılım Mimarisinin 4 + 1 Görünüm Modeli</vt:lpstr>
      <vt:lpstr>Mimari Desenler</vt:lpstr>
      <vt:lpstr>Model-Görünüm-Denetleyici (MVC) Deseni</vt:lpstr>
      <vt:lpstr>Model-Görünüm-Denetleyici Organizasyonu</vt:lpstr>
      <vt:lpstr>MGD(MVC) Modelini Kullanan Web Uygulaması Mimarisi</vt:lpstr>
      <vt:lpstr>Katmanlı Mimari</vt:lpstr>
      <vt:lpstr>Katmanlı Mimari Desen</vt:lpstr>
      <vt:lpstr>Genel Bir Katmanlı Mimari</vt:lpstr>
      <vt:lpstr>E-öğren Sisteminin Mimarisi</vt:lpstr>
      <vt:lpstr>Bölüm 1’in Anahtar Noktaları</vt:lpstr>
      <vt:lpstr>Ders 6 - Mimari Tasarım</vt:lpstr>
      <vt:lpstr>Ambar Mimarisi</vt:lpstr>
      <vt:lpstr>Ambar Deseni</vt:lpstr>
      <vt:lpstr>Bir IDE İçin Bir Depo Mimarisi</vt:lpstr>
      <vt:lpstr>İstemci-Sunucu Mimarisi</vt:lpstr>
      <vt:lpstr>İstemci-Sunucu Deseni</vt:lpstr>
      <vt:lpstr>Bir Film Kitaplığı İçin Bir İstemci-Sunucu Mimarisi</vt:lpstr>
      <vt:lpstr>Boru ve Filtre Mimarisi</vt:lpstr>
      <vt:lpstr>Boru ve Filtre Modeli</vt:lpstr>
      <vt:lpstr>Boru ve Filtre Mimarisine Bir Örnek</vt:lpstr>
      <vt:lpstr>Uygulama Mimarileri</vt:lpstr>
      <vt:lpstr>Uygulama Mimarilerinin Kullanımı</vt:lpstr>
      <vt:lpstr>Uygulama Türlerine Örnekler</vt:lpstr>
      <vt:lpstr>Uygulama Türü Örnekleri</vt:lpstr>
      <vt:lpstr>İşlem İşleme Sistemleri</vt:lpstr>
      <vt:lpstr>İşlem İşleme Uygulamalarının Yapısı</vt:lpstr>
      <vt:lpstr>Bir ATM Sisteminin Yazılım Mimarisi</vt:lpstr>
      <vt:lpstr>Bilgi Sistemleri Mimarisi</vt:lpstr>
      <vt:lpstr>Katmanlı Bilgi Sistemi Mimarisi</vt:lpstr>
      <vt:lpstr>AH-HYS'nin Mimarisi</vt:lpstr>
      <vt:lpstr>Web Tabanlı Bilgi Sistemleri</vt:lpstr>
      <vt:lpstr>Sunucu Entegrasyonu</vt:lpstr>
      <vt:lpstr>Dil İşleme Sistemleri</vt:lpstr>
      <vt:lpstr>Bir Dil İşleme Sisteminin Mimarisi</vt:lpstr>
      <vt:lpstr>Derleyici Bileşenleri</vt:lpstr>
      <vt:lpstr>Derleyici Bileşenleri</vt:lpstr>
      <vt:lpstr>Bir Boru ve Filtre Derleyici Mimarisi</vt:lpstr>
      <vt:lpstr>Bir Dil İşleme Sistemi İçin Bir Havuz Mimarisi</vt:lpstr>
      <vt:lpstr>Bölüm 2’nin Anahtar Noktaları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Mimari Tasarım</dc:title>
  <dc:creator>Feyza-PC</dc:creator>
  <cp:lastModifiedBy>Feyza-PC</cp:lastModifiedBy>
  <cp:revision>6</cp:revision>
  <dcterms:created xsi:type="dcterms:W3CDTF">2023-04-27T16:16:48Z</dcterms:created>
  <dcterms:modified xsi:type="dcterms:W3CDTF">2023-04-27T18:02:02Z</dcterms:modified>
</cp:coreProperties>
</file>